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Lst>
  <p:sldSz cy="5143500" cx="9144000"/>
  <p:notesSz cx="6858000" cy="9144000"/>
  <p:embeddedFontLst>
    <p:embeddedFont>
      <p:font typeface="Roboto"/>
      <p:regular r:id="rId79"/>
      <p:bold r:id="rId80"/>
      <p:italic r:id="rId81"/>
      <p:boldItalic r:id="rId82"/>
    </p:embeddedFont>
    <p:embeddedFont>
      <p:font typeface="Roboto Mono"/>
      <p:regular r:id="rId83"/>
      <p:bold r:id="rId84"/>
      <p:italic r:id="rId85"/>
      <p:boldItalic r:id="rId8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84" Type="http://schemas.openxmlformats.org/officeDocument/2006/relationships/font" Target="fonts/RobotoMono-bold.fntdata"/><Relationship Id="rId83" Type="http://schemas.openxmlformats.org/officeDocument/2006/relationships/font" Target="fonts/RobotoMono-regular.fntdata"/><Relationship Id="rId42" Type="http://schemas.openxmlformats.org/officeDocument/2006/relationships/slide" Target="slides/slide37.xml"/><Relationship Id="rId86" Type="http://schemas.openxmlformats.org/officeDocument/2006/relationships/font" Target="fonts/RobotoMono-boldItalic.fntdata"/><Relationship Id="rId41" Type="http://schemas.openxmlformats.org/officeDocument/2006/relationships/slide" Target="slides/slide36.xml"/><Relationship Id="rId85" Type="http://schemas.openxmlformats.org/officeDocument/2006/relationships/font" Target="fonts/RobotoMono-italic.fntdata"/><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80" Type="http://schemas.openxmlformats.org/officeDocument/2006/relationships/font" Target="fonts/Roboto-bold.fntdata"/><Relationship Id="rId82" Type="http://schemas.openxmlformats.org/officeDocument/2006/relationships/font" Target="fonts/Roboto-boldItalic.fntdata"/><Relationship Id="rId81" Type="http://schemas.openxmlformats.org/officeDocument/2006/relationships/font" Target="fonts/Roboto-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31" Type="http://schemas.openxmlformats.org/officeDocument/2006/relationships/slide" Target="slides/slide26.xml"/><Relationship Id="rId75" Type="http://schemas.openxmlformats.org/officeDocument/2006/relationships/slide" Target="slides/slide70.xml"/><Relationship Id="rId30" Type="http://schemas.openxmlformats.org/officeDocument/2006/relationships/slide" Target="slides/slide25.xml"/><Relationship Id="rId74" Type="http://schemas.openxmlformats.org/officeDocument/2006/relationships/slide" Target="slides/slide69.xml"/><Relationship Id="rId33" Type="http://schemas.openxmlformats.org/officeDocument/2006/relationships/slide" Target="slides/slide28.xml"/><Relationship Id="rId77" Type="http://schemas.openxmlformats.org/officeDocument/2006/relationships/slide" Target="slides/slide72.xml"/><Relationship Id="rId32" Type="http://schemas.openxmlformats.org/officeDocument/2006/relationships/slide" Target="slides/slide27.xml"/><Relationship Id="rId76" Type="http://schemas.openxmlformats.org/officeDocument/2006/relationships/slide" Target="slides/slide71.xml"/><Relationship Id="rId35" Type="http://schemas.openxmlformats.org/officeDocument/2006/relationships/slide" Target="slides/slide30.xml"/><Relationship Id="rId79" Type="http://schemas.openxmlformats.org/officeDocument/2006/relationships/font" Target="fonts/Roboto-regular.fntdata"/><Relationship Id="rId34" Type="http://schemas.openxmlformats.org/officeDocument/2006/relationships/slide" Target="slides/slide29.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slide" Target="slides/slide61.xml"/><Relationship Id="rId21" Type="http://schemas.openxmlformats.org/officeDocument/2006/relationships/slide" Target="slides/slide16.xml"/><Relationship Id="rId65" Type="http://schemas.openxmlformats.org/officeDocument/2006/relationships/slide" Target="slides/slide60.xml"/><Relationship Id="rId24" Type="http://schemas.openxmlformats.org/officeDocument/2006/relationships/slide" Target="slides/slide19.xml"/><Relationship Id="rId68" Type="http://schemas.openxmlformats.org/officeDocument/2006/relationships/slide" Target="slides/slide63.xml"/><Relationship Id="rId23" Type="http://schemas.openxmlformats.org/officeDocument/2006/relationships/slide" Target="slides/slide18.xml"/><Relationship Id="rId67" Type="http://schemas.openxmlformats.org/officeDocument/2006/relationships/slide" Target="slides/slide62.xml"/><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slide" Target="slides/slide64.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c6f73a04f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c6f73a04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30e1714dd7a_5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30e1714dd7a_5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30ecf20050b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30ecf20050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30e1714dd7a_5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30e1714dd7a_5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30e1714dd7a_5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30e1714dd7a_5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30e1714dd7a_5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30e1714dd7a_5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30e1714dd7a_5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30e1714dd7a_5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30e1714dd7a_5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30e1714dd7a_5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30e1714dd7a_5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30e1714dd7a_5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30e1714dd7a_5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30e1714dd7a_5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30e1714dd7a_5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30e1714dd7a_5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30dd842afcf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30dd842afc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30e1714dd7a_5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30e1714dd7a_5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30e1714dd7a_5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30e1714dd7a_5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30ecf20050b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30ecf20050b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30e1714dd7a_5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30e1714dd7a_5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30e1714dd7a_3_14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30e1714dd7a_3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30e1714dd7a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30e1714dd7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30e4f84ad77_2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30e4f84ad77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2a457070b83_2_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2a457070b83_2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2a457070b83_2_1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2a457070b83_2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30e1714dd7a_3_12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30e1714dd7a_3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Malware Attribute Enumeration and Characterization (MAEC) is a specialized language designed to encode and communicate complex details concerning malware. It contains an extensive range of attributes, including behaviours, artefacts, and interconnections among various instances of malware. This language functions as a standardized system for tracking and analyzing the complicated complexities of malware.</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c6f73a04f_0_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c6f73a04f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30e1714dd7a_3_11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30e1714dd7a_3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2a457070b83_2_8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2a457070b83_2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2a457070b83_2_2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2a457070b83_2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2a457070b83_2_3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2a457070b83_2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2a457070b83_2_11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2a457070b83_2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2a457070b83_2_3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2a457070b83_2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2a457070b83_2_13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2a457070b83_2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2a457070b83_2_4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2a457070b83_2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2a457070b83_2_14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2a457070b83_2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2a457070b83_2_5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2a457070b83_2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rgbClr val="E5E5E5"/>
                </a:solidFill>
                <a:highlight>
                  <a:srgbClr val="1E293B"/>
                </a:highlight>
              </a:rPr>
              <a:t>Consider Internet Explorer as an example. This browser uses a DLL named "WinInet" to connect to web servers. The WinInet library offers access to standard internet protocols such as HTTP and FTP, enabling Internet Explorer developers to effortlessly incorporate complex network communications without crafting these functionalities from the ground up.</a:t>
            </a:r>
            <a:endParaRPr sz="1200">
              <a:solidFill>
                <a:srgbClr val="E5E5E5"/>
              </a:solidFill>
              <a:highlight>
                <a:srgbClr val="1E293B"/>
              </a:highlight>
            </a:endParaRPr>
          </a:p>
          <a:p>
            <a:pPr indent="0" lvl="0" marL="0" rtl="0" algn="l">
              <a:spcBef>
                <a:spcPts val="0"/>
              </a:spcBef>
              <a:spcAft>
                <a:spcPts val="0"/>
              </a:spcAft>
              <a:buClr>
                <a:schemeClr val="dk1"/>
              </a:buClr>
              <a:buSzPts val="1100"/>
              <a:buFont typeface="Arial"/>
              <a:buNone/>
            </a:pPr>
            <a:r>
              <a:t/>
            </a:r>
            <a:endParaRPr sz="1200">
              <a:solidFill>
                <a:srgbClr val="E5E5E5"/>
              </a:solidFill>
              <a:highlight>
                <a:srgbClr val="1E293B"/>
              </a:highlight>
            </a:endParaRPr>
          </a:p>
          <a:p>
            <a:pPr indent="0" lvl="0" marL="0" rtl="0" algn="l">
              <a:spcBef>
                <a:spcPts val="0"/>
              </a:spcBef>
              <a:spcAft>
                <a:spcPts val="0"/>
              </a:spcAft>
              <a:buClr>
                <a:schemeClr val="dk1"/>
              </a:buClr>
              <a:buSzPts val="1100"/>
              <a:buFont typeface="Arial"/>
              <a:buNone/>
            </a:pPr>
            <a:r>
              <a:t/>
            </a:r>
            <a:endParaRPr sz="1200">
              <a:solidFill>
                <a:srgbClr val="E5E5E5"/>
              </a:solidFill>
              <a:highlight>
                <a:srgbClr val="1E293B"/>
              </a:highlight>
            </a:endParaRPr>
          </a:p>
          <a:p>
            <a:pPr indent="0" lvl="0" marL="0" rtl="0" algn="l">
              <a:spcBef>
                <a:spcPts val="0"/>
              </a:spcBef>
              <a:spcAft>
                <a:spcPts val="0"/>
              </a:spcAft>
              <a:buClr>
                <a:schemeClr val="dk1"/>
              </a:buClr>
              <a:buSzPts val="1100"/>
              <a:buFont typeface="Arial"/>
              <a:buNone/>
            </a:pPr>
            <a:r>
              <a:rPr lang="en" sz="1200">
                <a:solidFill>
                  <a:srgbClr val="E5E5E5"/>
                </a:solidFill>
                <a:highlight>
                  <a:srgbClr val="1E293B"/>
                </a:highlight>
              </a:rPr>
              <a:t>In a parallel manner, malware often exploits these standard libraries to exploit specific capabilities. For example, if malware aims to communicate over the HTTP protocol, it might use the WinInet library, much like a conventional internet browser would. You can understand the objectives by examining the libraries malware imports and the specific functions it calls from each DLL. If malware uses libraries tied to network communications, it may transmit or retrieve data over the internet.</a:t>
            </a:r>
            <a:endParaRPr sz="1200">
              <a:solidFill>
                <a:srgbClr val="E5E5E5"/>
              </a:solidFill>
              <a:highlight>
                <a:srgbClr val="1E293B"/>
              </a:highlight>
            </a:endParaRPr>
          </a:p>
          <a:p>
            <a:pPr indent="0" lvl="0" marL="0" rtl="0" algn="l">
              <a:spcBef>
                <a:spcPts val="0"/>
              </a:spcBef>
              <a:spcAft>
                <a:spcPts val="0"/>
              </a:spcAft>
              <a:buNone/>
            </a:pPr>
            <a:r>
              <a:t/>
            </a:r>
            <a:endParaRPr sz="1200">
              <a:solidFill>
                <a:srgbClr val="E5E5E5"/>
              </a:solidFill>
              <a:highlight>
                <a:srgbClr val="1E293B"/>
              </a:highlight>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30e1714dd7a_0_1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30e1714dd7a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2a457070b83_2_16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2a457070b83_2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Common DLLs used by Malware (Left)</a:t>
            </a:r>
            <a:endParaRPr/>
          </a:p>
          <a:p>
            <a:pPr indent="0" lvl="0" marL="0" rtl="0" algn="l">
              <a:spcBef>
                <a:spcPts val="0"/>
              </a:spcBef>
              <a:spcAft>
                <a:spcPts val="0"/>
              </a:spcAft>
              <a:buNone/>
            </a:pPr>
            <a:r>
              <a:rPr lang="en"/>
              <a:t>PE-Bear Execution (Right)</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2a457070b83_2_16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2a457070b83_2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rgbClr val="E5E5E5"/>
              </a:solidFill>
              <a:highlight>
                <a:srgbClr val="1E293B"/>
              </a:highlight>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30e1714dd7a_3_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30e1714dd7a_3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Clr>
                <a:srgbClr val="E5E5E5"/>
              </a:buClr>
              <a:buSzPts val="1200"/>
              <a:buAutoNum type="arabicPeriod"/>
            </a:pPr>
            <a:r>
              <a:rPr lang="en" sz="1200">
                <a:solidFill>
                  <a:srgbClr val="E5E5E5"/>
                </a:solidFill>
                <a:highlight>
                  <a:srgbClr val="1E293B"/>
                </a:highlight>
              </a:rPr>
              <a:t>In the Resource Directory Table, the highest hierarchical level is the </a:t>
            </a:r>
            <a:r>
              <a:rPr lang="en" sz="1050">
                <a:solidFill>
                  <a:srgbClr val="E5E5E5"/>
                </a:solidFill>
                <a:highlight>
                  <a:srgbClr val="1E293B"/>
                </a:highlight>
                <a:latin typeface="Roboto Mono"/>
                <a:ea typeface="Roboto Mono"/>
                <a:cs typeface="Roboto Mono"/>
                <a:sym typeface="Roboto Mono"/>
              </a:rPr>
              <a:t>type</a:t>
            </a:r>
            <a:r>
              <a:rPr lang="en" sz="1200">
                <a:solidFill>
                  <a:srgbClr val="E5E5E5"/>
                </a:solidFill>
                <a:highlight>
                  <a:srgbClr val="1E293B"/>
                </a:highlight>
              </a:rPr>
              <a:t> level. Within this level, there are various child nodes, one of which represents the </a:t>
            </a:r>
            <a:r>
              <a:rPr lang="en" sz="1050">
                <a:solidFill>
                  <a:srgbClr val="E5E5E5"/>
                </a:solidFill>
                <a:highlight>
                  <a:srgbClr val="1E293B"/>
                </a:highlight>
                <a:latin typeface="Roboto Mono"/>
                <a:ea typeface="Roboto Mono"/>
                <a:cs typeface="Roboto Mono"/>
                <a:sym typeface="Roboto Mono"/>
              </a:rPr>
              <a:t>Icon</a:t>
            </a:r>
            <a:r>
              <a:rPr lang="en" sz="1200">
                <a:solidFill>
                  <a:srgbClr val="E5E5E5"/>
                </a:solidFill>
                <a:highlight>
                  <a:srgbClr val="1E293B"/>
                </a:highlight>
              </a:rPr>
              <a:t> type.</a:t>
            </a:r>
            <a:endParaRPr sz="1200">
              <a:solidFill>
                <a:srgbClr val="E5E5E5"/>
              </a:solidFill>
              <a:highlight>
                <a:srgbClr val="1E293B"/>
              </a:highlight>
            </a:endParaRPr>
          </a:p>
          <a:p>
            <a:pPr indent="-304800" lvl="0" marL="457200" rtl="0" algn="l">
              <a:lnSpc>
                <a:spcPct val="115000"/>
              </a:lnSpc>
              <a:spcBef>
                <a:spcPts val="0"/>
              </a:spcBef>
              <a:spcAft>
                <a:spcPts val="0"/>
              </a:spcAft>
              <a:buClr>
                <a:srgbClr val="E5E5E5"/>
              </a:buClr>
              <a:buSzPts val="1200"/>
              <a:buAutoNum type="arabicPeriod"/>
            </a:pPr>
            <a:r>
              <a:rPr lang="en" sz="1200">
                <a:solidFill>
                  <a:srgbClr val="E5E5E5"/>
                </a:solidFill>
                <a:highlight>
                  <a:srgbClr val="1E293B"/>
                </a:highlight>
              </a:rPr>
              <a:t>Descending from the </a:t>
            </a:r>
            <a:r>
              <a:rPr lang="en" sz="1050">
                <a:solidFill>
                  <a:srgbClr val="E5E5E5"/>
                </a:solidFill>
                <a:highlight>
                  <a:srgbClr val="1E293B"/>
                </a:highlight>
                <a:latin typeface="Roboto Mono"/>
                <a:ea typeface="Roboto Mono"/>
                <a:cs typeface="Roboto Mono"/>
                <a:sym typeface="Roboto Mono"/>
              </a:rPr>
              <a:t>Icon</a:t>
            </a:r>
            <a:r>
              <a:rPr lang="en" sz="1200">
                <a:solidFill>
                  <a:srgbClr val="E5E5E5"/>
                </a:solidFill>
                <a:highlight>
                  <a:srgbClr val="1E293B"/>
                </a:highlight>
              </a:rPr>
              <a:t> type category are its child nodes. These specific nodes are termed as Data Entries. Unlike directory entries which would point to another table, these Data Entries have a more direct purpose. They lead straight to the actual resource data they represent.</a:t>
            </a:r>
            <a:endParaRPr sz="1200">
              <a:solidFill>
                <a:srgbClr val="E5E5E5"/>
              </a:solidFill>
              <a:highlight>
                <a:srgbClr val="1E293B"/>
              </a:highlight>
            </a:endParaRPr>
          </a:p>
          <a:p>
            <a:pPr indent="-304800" lvl="0" marL="457200" rtl="0" algn="l">
              <a:lnSpc>
                <a:spcPct val="115000"/>
              </a:lnSpc>
              <a:spcBef>
                <a:spcPts val="0"/>
              </a:spcBef>
              <a:spcAft>
                <a:spcPts val="0"/>
              </a:spcAft>
              <a:buClr>
                <a:srgbClr val="E5E5E5"/>
              </a:buClr>
              <a:buSzPts val="1200"/>
              <a:buAutoNum type="arabicPeriod"/>
            </a:pPr>
            <a:r>
              <a:rPr lang="en" sz="1200">
                <a:solidFill>
                  <a:srgbClr val="E5E5E5"/>
                </a:solidFill>
                <a:highlight>
                  <a:srgbClr val="1E293B"/>
                </a:highlight>
              </a:rPr>
              <a:t>As we delve into these leaf nodes, which are indeed Data Entries, they guide us to the actual content they correspond to. In the context of our discussion, this content is icon data. This specific data can typically be visualized directly through a tool's preview pane, showcasing the actual icon imagery.</a:t>
            </a:r>
            <a:endParaRPr sz="1200">
              <a:solidFill>
                <a:srgbClr val="E5E5E5"/>
              </a:solidFill>
              <a:highlight>
                <a:srgbClr val="1E293B"/>
              </a:highlight>
            </a:endParaRPr>
          </a:p>
          <a:p>
            <a:pPr indent="0" lvl="0" marL="0" rtl="0" algn="l">
              <a:spcBef>
                <a:spcPts val="120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2a457070b83_2_5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2a457070b83_2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2a457070b83_2_6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2a457070b83_2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30e1714dd7a_3_2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30e1714dd7a_3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30e1714dd7a_3_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30e1714dd7a_3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30e1714dd7a_3_5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30e1714dd7a_3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Clr>
                <a:srgbClr val="E5E5E5"/>
              </a:buClr>
              <a:buSzPts val="1200"/>
              <a:buAutoNum type="arabicPeriod"/>
            </a:pPr>
            <a:r>
              <a:rPr b="1" lang="en" sz="1200">
                <a:solidFill>
                  <a:srgbClr val="E5E5E5"/>
                </a:solidFill>
                <a:highlight>
                  <a:srgbClr val="1E293B"/>
                </a:highlight>
              </a:rPr>
              <a:t>Main window</a:t>
            </a:r>
            <a:r>
              <a:rPr lang="en" sz="1200">
                <a:solidFill>
                  <a:srgbClr val="E5E5E5"/>
                </a:solidFill>
                <a:highlight>
                  <a:srgbClr val="1E293B"/>
                </a:highlight>
              </a:rPr>
              <a:t>: This section of Procmon contain all activities done by the process in details</a:t>
            </a:r>
            <a:br>
              <a:rPr lang="en" sz="1200">
                <a:solidFill>
                  <a:srgbClr val="E5E5E5"/>
                </a:solidFill>
                <a:highlight>
                  <a:srgbClr val="1E293B"/>
                </a:highlight>
              </a:rPr>
            </a:br>
            <a:r>
              <a:rPr lang="en" sz="1200">
                <a:solidFill>
                  <a:srgbClr val="E5E5E5"/>
                </a:solidFill>
                <a:highlight>
                  <a:srgbClr val="1E293B"/>
                </a:highlight>
              </a:rPr>
              <a:t> </a:t>
            </a:r>
            <a:endParaRPr sz="1200">
              <a:solidFill>
                <a:srgbClr val="E5E5E5"/>
              </a:solidFill>
              <a:highlight>
                <a:srgbClr val="1E293B"/>
              </a:highlight>
            </a:endParaRPr>
          </a:p>
          <a:p>
            <a:pPr indent="-304800" lvl="0" marL="457200" rtl="0" algn="l">
              <a:lnSpc>
                <a:spcPct val="115000"/>
              </a:lnSpc>
              <a:spcBef>
                <a:spcPts val="0"/>
              </a:spcBef>
              <a:spcAft>
                <a:spcPts val="0"/>
              </a:spcAft>
              <a:buClr>
                <a:srgbClr val="E5E5E5"/>
              </a:buClr>
              <a:buSzPts val="1200"/>
              <a:buAutoNum type="arabicPeriod"/>
            </a:pPr>
            <a:r>
              <a:rPr b="1" lang="en" sz="1200">
                <a:solidFill>
                  <a:srgbClr val="E5E5E5"/>
                </a:solidFill>
                <a:highlight>
                  <a:srgbClr val="1E293B"/>
                </a:highlight>
              </a:rPr>
              <a:t>Open &amp; Save</a:t>
            </a:r>
            <a:r>
              <a:rPr lang="en" sz="1200">
                <a:solidFill>
                  <a:srgbClr val="E5E5E5"/>
                </a:solidFill>
                <a:highlight>
                  <a:srgbClr val="1E293B"/>
                </a:highlight>
              </a:rPr>
              <a:t>: This section for exporting or importing Procmon logs </a:t>
            </a:r>
            <a:r>
              <a:rPr lang="en" sz="1050">
                <a:solidFill>
                  <a:srgbClr val="5B5B5B"/>
                </a:solidFill>
                <a:highlight>
                  <a:srgbClr val="FFFFFF"/>
                </a:highlight>
              </a:rPr>
              <a:t>(*.PML, *.PMR).</a:t>
            </a:r>
            <a:r>
              <a:rPr lang="en" sz="1200">
                <a:solidFill>
                  <a:srgbClr val="E5E5E5"/>
                </a:solidFill>
                <a:highlight>
                  <a:srgbClr val="1E293B"/>
                </a:highlight>
              </a:rPr>
              <a:t> for further analysis.</a:t>
            </a:r>
            <a:br>
              <a:rPr lang="en" sz="1200">
                <a:solidFill>
                  <a:srgbClr val="E5E5E5"/>
                </a:solidFill>
                <a:highlight>
                  <a:srgbClr val="1E293B"/>
                </a:highlight>
              </a:rPr>
            </a:br>
            <a:r>
              <a:rPr lang="en" sz="1200">
                <a:solidFill>
                  <a:srgbClr val="E5E5E5"/>
                </a:solidFill>
                <a:highlight>
                  <a:srgbClr val="1E293B"/>
                </a:highlight>
              </a:rPr>
              <a:t> </a:t>
            </a:r>
            <a:endParaRPr sz="1200">
              <a:solidFill>
                <a:srgbClr val="E5E5E5"/>
              </a:solidFill>
              <a:highlight>
                <a:srgbClr val="1E293B"/>
              </a:highlight>
            </a:endParaRPr>
          </a:p>
          <a:p>
            <a:pPr indent="-304800" lvl="0" marL="457200" rtl="0" algn="l">
              <a:lnSpc>
                <a:spcPct val="115000"/>
              </a:lnSpc>
              <a:spcBef>
                <a:spcPts val="0"/>
              </a:spcBef>
              <a:spcAft>
                <a:spcPts val="0"/>
              </a:spcAft>
              <a:buClr>
                <a:srgbClr val="E5E5E5"/>
              </a:buClr>
              <a:buSzPts val="1200"/>
              <a:buAutoNum type="arabicPeriod"/>
            </a:pPr>
            <a:r>
              <a:rPr b="1" lang="en" sz="1200">
                <a:solidFill>
                  <a:srgbClr val="E5E5E5"/>
                </a:solidFill>
                <a:highlight>
                  <a:srgbClr val="1E293B"/>
                </a:highlight>
              </a:rPr>
              <a:t>Logging Controls (Capture, Autoscroll, Clear)</a:t>
            </a:r>
            <a:r>
              <a:rPr lang="en" sz="1200">
                <a:solidFill>
                  <a:srgbClr val="E5E5E5"/>
                </a:solidFill>
                <a:highlight>
                  <a:srgbClr val="1E293B"/>
                </a:highlight>
              </a:rPr>
              <a:t>: This section in Procmon features essential controls for managing process activity monitoring, including the 'Capture' button for recording activities, 'Autoscroll' for live log viewing, and 'Clear' to reset captured data.</a:t>
            </a:r>
            <a:br>
              <a:rPr lang="en" sz="1200">
                <a:solidFill>
                  <a:srgbClr val="E5E5E5"/>
                </a:solidFill>
                <a:highlight>
                  <a:srgbClr val="1E293B"/>
                </a:highlight>
              </a:rPr>
            </a:br>
            <a:r>
              <a:rPr lang="en" sz="1200">
                <a:solidFill>
                  <a:srgbClr val="E5E5E5"/>
                </a:solidFill>
                <a:highlight>
                  <a:srgbClr val="1E293B"/>
                </a:highlight>
              </a:rPr>
              <a:t> </a:t>
            </a:r>
            <a:endParaRPr sz="1200">
              <a:solidFill>
                <a:srgbClr val="E5E5E5"/>
              </a:solidFill>
              <a:highlight>
                <a:srgbClr val="1E293B"/>
              </a:highlight>
            </a:endParaRPr>
          </a:p>
          <a:p>
            <a:pPr indent="-304800" lvl="0" marL="457200" rtl="0" algn="just">
              <a:lnSpc>
                <a:spcPct val="115000"/>
              </a:lnSpc>
              <a:spcBef>
                <a:spcPts val="0"/>
              </a:spcBef>
              <a:spcAft>
                <a:spcPts val="0"/>
              </a:spcAft>
              <a:buClr>
                <a:srgbClr val="E5E5E5"/>
              </a:buClr>
              <a:buSzPts val="1200"/>
              <a:buAutoNum type="arabicPeriod"/>
            </a:pPr>
            <a:r>
              <a:rPr b="1" lang="en" sz="1200">
                <a:solidFill>
                  <a:srgbClr val="E5E5E5"/>
                </a:solidFill>
                <a:highlight>
                  <a:srgbClr val="1E293B"/>
                </a:highlight>
              </a:rPr>
              <a:t>Display Filters</a:t>
            </a:r>
            <a:r>
              <a:rPr lang="en" sz="1200">
                <a:solidFill>
                  <a:srgbClr val="E5E5E5"/>
                </a:solidFill>
                <a:highlight>
                  <a:srgbClr val="1E293B"/>
                </a:highlight>
              </a:rPr>
              <a:t>: This section in Procmon provides advanced functionalities for refining the view of process activities, featuring a 'Filter' option to isolate specific logs for focused analysis, 'Highlighting' to visually distinguish selected events, and 'Include Process from Windows', also known as the Bulls-eye feature, for easily adding processes to the filter through a drag-and-drop action.</a:t>
            </a:r>
            <a:br>
              <a:rPr lang="en" sz="1200">
                <a:solidFill>
                  <a:srgbClr val="E5E5E5"/>
                </a:solidFill>
                <a:highlight>
                  <a:srgbClr val="1E293B"/>
                </a:highlight>
              </a:rPr>
            </a:br>
            <a:r>
              <a:rPr lang="en" sz="1200">
                <a:solidFill>
                  <a:srgbClr val="E5E5E5"/>
                </a:solidFill>
                <a:highlight>
                  <a:srgbClr val="1E293B"/>
                </a:highlight>
              </a:rPr>
              <a:t> </a:t>
            </a:r>
            <a:endParaRPr sz="1200">
              <a:solidFill>
                <a:srgbClr val="E5E5E5"/>
              </a:solidFill>
              <a:highlight>
                <a:srgbClr val="1E293B"/>
              </a:highlight>
            </a:endParaRPr>
          </a:p>
          <a:p>
            <a:pPr indent="-304800" lvl="0" marL="457200" rtl="0" algn="just">
              <a:lnSpc>
                <a:spcPct val="115000"/>
              </a:lnSpc>
              <a:spcBef>
                <a:spcPts val="0"/>
              </a:spcBef>
              <a:spcAft>
                <a:spcPts val="0"/>
              </a:spcAft>
              <a:buClr>
                <a:srgbClr val="E5E5E5"/>
              </a:buClr>
              <a:buSzPts val="1200"/>
              <a:buAutoNum type="arabicPeriod"/>
            </a:pPr>
            <a:r>
              <a:rPr b="1" lang="en" sz="1200">
                <a:solidFill>
                  <a:srgbClr val="E5E5E5"/>
                </a:solidFill>
                <a:highlight>
                  <a:srgbClr val="1E293B"/>
                </a:highlight>
              </a:rPr>
              <a:t>Process Tree</a:t>
            </a:r>
            <a:r>
              <a:rPr lang="en" sz="1200">
                <a:solidFill>
                  <a:srgbClr val="E5E5E5"/>
                </a:solidFill>
                <a:highlight>
                  <a:srgbClr val="1E293B"/>
                </a:highlight>
              </a:rPr>
              <a:t>: To have insight into the processes included and the order of operations during the life of a job, you can capture the activity and review the process tree.</a:t>
            </a:r>
            <a:br>
              <a:rPr lang="en" sz="1200">
                <a:solidFill>
                  <a:srgbClr val="E5E5E5"/>
                </a:solidFill>
                <a:highlight>
                  <a:srgbClr val="1E293B"/>
                </a:highlight>
              </a:rPr>
            </a:br>
            <a:r>
              <a:rPr lang="en" sz="1200">
                <a:solidFill>
                  <a:srgbClr val="E5E5E5"/>
                </a:solidFill>
                <a:highlight>
                  <a:srgbClr val="1E293B"/>
                </a:highlight>
              </a:rPr>
              <a:t> </a:t>
            </a:r>
            <a:endParaRPr sz="1200">
              <a:solidFill>
                <a:srgbClr val="E5E5E5"/>
              </a:solidFill>
              <a:highlight>
                <a:srgbClr val="1E293B"/>
              </a:highlight>
            </a:endParaRPr>
          </a:p>
          <a:p>
            <a:pPr indent="-304800" lvl="0" marL="457200" rtl="0" algn="l">
              <a:lnSpc>
                <a:spcPct val="115000"/>
              </a:lnSpc>
              <a:spcBef>
                <a:spcPts val="0"/>
              </a:spcBef>
              <a:spcAft>
                <a:spcPts val="0"/>
              </a:spcAft>
              <a:buClr>
                <a:srgbClr val="E5E5E5"/>
              </a:buClr>
              <a:buSzPts val="1200"/>
              <a:buAutoNum type="arabicPeriod"/>
            </a:pPr>
            <a:r>
              <a:rPr b="1" lang="en" sz="1200">
                <a:solidFill>
                  <a:srgbClr val="E5E5E5"/>
                </a:solidFill>
                <a:highlight>
                  <a:srgbClr val="1E293B"/>
                </a:highlight>
              </a:rPr>
              <a:t>Log Navigation: </a:t>
            </a:r>
            <a:r>
              <a:rPr lang="en" sz="1200">
                <a:solidFill>
                  <a:srgbClr val="E5E5E5"/>
                </a:solidFill>
                <a:highlight>
                  <a:srgbClr val="1E293B"/>
                </a:highlight>
              </a:rPr>
              <a:t>This section in Procmon includes "Event Properties" for detailed event information, a "Find" function for searching specific logs, and "Jump to Object" for direct navigation to relevant file paths or registry locations.</a:t>
            </a:r>
            <a:br>
              <a:rPr lang="en" sz="1200">
                <a:solidFill>
                  <a:srgbClr val="E5E5E5"/>
                </a:solidFill>
                <a:highlight>
                  <a:srgbClr val="1E293B"/>
                </a:highlight>
              </a:rPr>
            </a:br>
            <a:r>
              <a:rPr lang="en" sz="1200">
                <a:solidFill>
                  <a:srgbClr val="E5E5E5"/>
                </a:solidFill>
                <a:highlight>
                  <a:srgbClr val="1E293B"/>
                </a:highlight>
              </a:rPr>
              <a:t> </a:t>
            </a:r>
            <a:endParaRPr sz="1200">
              <a:solidFill>
                <a:srgbClr val="E5E5E5"/>
              </a:solidFill>
              <a:highlight>
                <a:srgbClr val="1E293B"/>
              </a:highlight>
            </a:endParaRPr>
          </a:p>
          <a:p>
            <a:pPr indent="-304800" lvl="0" marL="457200" rtl="0" algn="l">
              <a:lnSpc>
                <a:spcPct val="115000"/>
              </a:lnSpc>
              <a:spcBef>
                <a:spcPts val="0"/>
              </a:spcBef>
              <a:spcAft>
                <a:spcPts val="0"/>
              </a:spcAft>
              <a:buClr>
                <a:srgbClr val="E5E5E5"/>
              </a:buClr>
              <a:buSzPts val="1200"/>
              <a:buAutoNum type="arabicPeriod"/>
            </a:pPr>
            <a:r>
              <a:rPr b="1" lang="en" sz="1200">
                <a:solidFill>
                  <a:srgbClr val="E5E5E5"/>
                </a:solidFill>
                <a:highlight>
                  <a:srgbClr val="1E293B"/>
                </a:highlight>
              </a:rPr>
              <a:t>Event Category: </a:t>
            </a:r>
            <a:r>
              <a:rPr lang="en" sz="1200">
                <a:solidFill>
                  <a:srgbClr val="E5E5E5"/>
                </a:solidFill>
                <a:highlight>
                  <a:srgbClr val="1E293B"/>
                </a:highlight>
              </a:rPr>
              <a:t>This section in Procmon categorizes events into classes such as Registry, File System, Network, Process and Thread, and Profiling, for targeted monitoring of system activities.</a:t>
            </a:r>
            <a:br>
              <a:rPr lang="en" sz="1200">
                <a:solidFill>
                  <a:srgbClr val="E5E5E5"/>
                </a:solidFill>
                <a:highlight>
                  <a:srgbClr val="1E293B"/>
                </a:highlight>
              </a:rPr>
            </a:br>
            <a:r>
              <a:rPr lang="en" sz="1200">
                <a:solidFill>
                  <a:srgbClr val="E5E5E5"/>
                </a:solidFill>
                <a:highlight>
                  <a:srgbClr val="1E293B"/>
                </a:highlight>
              </a:rPr>
              <a:t> </a:t>
            </a:r>
            <a:endParaRPr sz="1200">
              <a:solidFill>
                <a:srgbClr val="E5E5E5"/>
              </a:solidFill>
              <a:highlight>
                <a:srgbClr val="1E293B"/>
              </a:highlight>
            </a:endParaRPr>
          </a:p>
          <a:p>
            <a:pPr indent="-304800" lvl="0" marL="457200" rtl="0" algn="l">
              <a:lnSpc>
                <a:spcPct val="115000"/>
              </a:lnSpc>
              <a:spcBef>
                <a:spcPts val="0"/>
              </a:spcBef>
              <a:spcAft>
                <a:spcPts val="0"/>
              </a:spcAft>
              <a:buClr>
                <a:srgbClr val="E5E5E5"/>
              </a:buClr>
              <a:buSzPts val="1200"/>
              <a:buAutoNum type="arabicPeriod"/>
            </a:pPr>
            <a:r>
              <a:rPr lang="en" sz="1200">
                <a:solidFill>
                  <a:srgbClr val="E5E5E5"/>
                </a:solidFill>
                <a:highlight>
                  <a:srgbClr val="1E293B"/>
                </a:highlight>
              </a:rPr>
              <a:t>Bottom Bar: This part contains the current count of captured events.</a:t>
            </a:r>
            <a:endParaRPr sz="1200">
              <a:solidFill>
                <a:srgbClr val="E5E5E5"/>
              </a:solidFill>
              <a:highlight>
                <a:srgbClr val="1E293B"/>
              </a:highlight>
            </a:endParaRPr>
          </a:p>
          <a:p>
            <a:pPr indent="0" lvl="0" marL="0" rtl="0" algn="l">
              <a:spcBef>
                <a:spcPts val="1200"/>
              </a:spcBef>
              <a:spcAft>
                <a:spcPts val="0"/>
              </a:spcAft>
              <a:buNone/>
            </a:pPr>
            <a:r>
              <a:t/>
            </a:r>
            <a:endParaRPr sz="1200">
              <a:solidFill>
                <a:srgbClr val="E5E5E5"/>
              </a:solidFill>
              <a:highlight>
                <a:srgbClr val="1E293B"/>
              </a:highlight>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30e1714dd7a_3_1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30e1714dd7a_3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30e1714dd7a_3_6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30e1714dd7a_3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rgbClr val="E5E5E5"/>
              </a:solidFill>
              <a:highlight>
                <a:srgbClr val="1E293B"/>
              </a:highlight>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30e4f84ad77_0_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30e4f84ad77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30e1714dd7a_3_1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30e1714dd7a_3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30e1714dd7a_3_7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30e1714dd7a_3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rgbClr val="E5E5E5"/>
              </a:solidFill>
              <a:highlight>
                <a:srgbClr val="1E293B"/>
              </a:highlight>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30e1714dd7a_3_8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30e1714dd7a_3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rgbClr val="E5E5E5"/>
              </a:solidFill>
              <a:highlight>
                <a:srgbClr val="1E293B"/>
              </a:highlight>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2a457070b83_2_6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2a457070b83_2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30e1714dd7a_3_9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30e1714dd7a_3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50">
                <a:solidFill>
                  <a:srgbClr val="161616"/>
                </a:solidFill>
                <a:highlight>
                  <a:srgbClr val="FFFFFF"/>
                </a:highlight>
              </a:rPr>
              <a:t>Event Tracing for Windows (ETW) provides a mechanism to trace and log events that are raised by user-mode applications and kernel-mode drivers.</a:t>
            </a:r>
            <a:endParaRPr sz="1050">
              <a:solidFill>
                <a:srgbClr val="161616"/>
              </a:solidFill>
              <a:highlight>
                <a:srgbClr val="FFFFFF"/>
              </a:highlight>
            </a:endParaRPr>
          </a:p>
          <a:p>
            <a:pPr indent="0" lvl="0" marL="0" rtl="0" algn="l">
              <a:spcBef>
                <a:spcPts val="0"/>
              </a:spcBef>
              <a:spcAft>
                <a:spcPts val="0"/>
              </a:spcAft>
              <a:buNone/>
            </a:pPr>
            <a:r>
              <a:t/>
            </a:r>
            <a:endParaRPr sz="1050">
              <a:solidFill>
                <a:srgbClr val="161616"/>
              </a:solidFill>
              <a:highlight>
                <a:srgbClr val="FFFFFF"/>
              </a:highlight>
            </a:endParaRPr>
          </a:p>
          <a:p>
            <a:pPr indent="0" lvl="0" marL="0" rtl="0" algn="l">
              <a:spcBef>
                <a:spcPts val="0"/>
              </a:spcBef>
              <a:spcAft>
                <a:spcPts val="0"/>
              </a:spcAft>
              <a:buNone/>
            </a:pPr>
            <a:r>
              <a:rPr lang="en" sz="1050">
                <a:solidFill>
                  <a:srgbClr val="161616"/>
                </a:solidFill>
                <a:highlight>
                  <a:srgbClr val="FFFFFF"/>
                </a:highlight>
              </a:rPr>
              <a:t>FakeNet-NG: Malware thinks its interacting with real servers.</a:t>
            </a:r>
            <a:endParaRPr sz="1050">
              <a:solidFill>
                <a:srgbClr val="161616"/>
              </a:solidFill>
              <a:highlight>
                <a:srgbClr val="FFFFFF"/>
              </a:highlight>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30e1714dd7a_3_10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93" name="Google Shape;393;g30e1714dd7a_3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rgbClr val="E5E5E5"/>
              </a:solidFill>
              <a:highlight>
                <a:srgbClr val="1E293B"/>
              </a:highlight>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30e1714dd7a_3_11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99" name="Google Shape;399;g30e1714dd7a_3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just">
              <a:lnSpc>
                <a:spcPct val="115000"/>
              </a:lnSpc>
              <a:spcBef>
                <a:spcPts val="0"/>
              </a:spcBef>
              <a:spcAft>
                <a:spcPts val="0"/>
              </a:spcAft>
              <a:buClr>
                <a:srgbClr val="E5E5E5"/>
              </a:buClr>
              <a:buSzPts val="1200"/>
              <a:buChar char="●"/>
            </a:pPr>
            <a:r>
              <a:rPr lang="en" sz="1200">
                <a:solidFill>
                  <a:srgbClr val="E5E5E5"/>
                </a:solidFill>
                <a:highlight>
                  <a:srgbClr val="1E293B"/>
                </a:highlight>
              </a:rPr>
              <a:t>Using the command `python -m http.server 80`, we set up a Python HTTP Server. This server listens on port 80, the standard port for HTTP traffic, allowing us to monitor incoming HTTP requests from the malware and understand its behavior.</a:t>
            </a:r>
            <a:endParaRPr sz="1200">
              <a:solidFill>
                <a:srgbClr val="E5E5E5"/>
              </a:solidFill>
              <a:highlight>
                <a:srgbClr val="1E293B"/>
              </a:highlight>
            </a:endParaRPr>
          </a:p>
          <a:p>
            <a:pPr indent="-304800" lvl="0" marL="457200" rtl="0" algn="just">
              <a:lnSpc>
                <a:spcPct val="115000"/>
              </a:lnSpc>
              <a:spcBef>
                <a:spcPts val="0"/>
              </a:spcBef>
              <a:spcAft>
                <a:spcPts val="0"/>
              </a:spcAft>
              <a:buClr>
                <a:srgbClr val="E5E5E5"/>
              </a:buClr>
              <a:buSzPts val="1200"/>
              <a:buChar char="●"/>
            </a:pPr>
            <a:r>
              <a:rPr lang="en" sz="1200">
                <a:solidFill>
                  <a:srgbClr val="E5E5E5"/>
                </a:solidFill>
                <a:highlight>
                  <a:srgbClr val="1E293B"/>
                </a:highlight>
              </a:rPr>
              <a:t>We configure ApateDNS to redirect malware DNS queries to the local Python server using a "DNS Reply IP" of 127.0.0.1, the localhost address. This setup ensures that all DNS requests intercepted by ApateDNS are directed to our Python server.</a:t>
            </a:r>
            <a:endParaRPr sz="1200">
              <a:solidFill>
                <a:srgbClr val="E5E5E5"/>
              </a:solidFill>
              <a:highlight>
                <a:srgbClr val="1E293B"/>
              </a:highlight>
            </a:endParaRPr>
          </a:p>
          <a:p>
            <a:pPr indent="-304800" lvl="0" marL="457200" rtl="0" algn="just">
              <a:lnSpc>
                <a:spcPct val="115000"/>
              </a:lnSpc>
              <a:spcBef>
                <a:spcPts val="0"/>
              </a:spcBef>
              <a:spcAft>
                <a:spcPts val="0"/>
              </a:spcAft>
              <a:buClr>
                <a:srgbClr val="E5E5E5"/>
              </a:buClr>
              <a:buSzPts val="1200"/>
              <a:buChar char="●"/>
            </a:pPr>
            <a:r>
              <a:rPr lang="en" sz="1200">
                <a:solidFill>
                  <a:srgbClr val="E5E5E5"/>
                </a:solidFill>
                <a:highlight>
                  <a:srgbClr val="1E293B"/>
                </a:highlight>
              </a:rPr>
              <a:t>Upon executing the malware, we capture DNS requests for specific domains, like 'www.zlfzurh76o6x.com'. Our Python server responds to these requests as if it were the malware's command and control server.</a:t>
            </a:r>
            <a:endParaRPr sz="1200">
              <a:solidFill>
                <a:srgbClr val="E5E5E5"/>
              </a:solidFill>
              <a:highlight>
                <a:srgbClr val="1E293B"/>
              </a:highlight>
            </a:endParaRPr>
          </a:p>
          <a:p>
            <a:pPr indent="-304800" lvl="0" marL="457200" rtl="0" algn="just">
              <a:lnSpc>
                <a:spcPct val="115000"/>
              </a:lnSpc>
              <a:spcBef>
                <a:spcPts val="0"/>
              </a:spcBef>
              <a:spcAft>
                <a:spcPts val="0"/>
              </a:spcAft>
              <a:buClr>
                <a:srgbClr val="E5E5E5"/>
              </a:buClr>
              <a:buSzPts val="1200"/>
              <a:buChar char="●"/>
            </a:pPr>
            <a:r>
              <a:rPr lang="en" sz="1200">
                <a:solidFill>
                  <a:srgbClr val="E5E5E5"/>
                </a:solidFill>
                <a:highlight>
                  <a:srgbClr val="1E293B"/>
                </a:highlight>
              </a:rPr>
              <a:t>We observe multiple GET requests for different resources from the malware, including attempts to download further stages of the malware, indicated by requests for files like `/LAH7W7.exe`.</a:t>
            </a:r>
            <a:endParaRPr sz="1200">
              <a:solidFill>
                <a:srgbClr val="E5E5E5"/>
              </a:solidFill>
              <a:highlight>
                <a:srgbClr val="1E293B"/>
              </a:highlight>
            </a:endParaRPr>
          </a:p>
          <a:p>
            <a:pPr indent="0" lvl="0" marL="0" rtl="0" algn="l">
              <a:spcBef>
                <a:spcPts val="1200"/>
              </a:spcBef>
              <a:spcAft>
                <a:spcPts val="0"/>
              </a:spcAft>
              <a:buNone/>
            </a:pPr>
            <a:r>
              <a:t/>
            </a:r>
            <a:endParaRPr sz="1200">
              <a:solidFill>
                <a:srgbClr val="E5E5E5"/>
              </a:solidFill>
              <a:highlight>
                <a:srgbClr val="1E293B"/>
              </a:highlight>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30e1714dd7a_3_3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04" name="Google Shape;404;g30e1714dd7a_3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g30e41325178_1_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09" name="Google Shape;409;g30e41325178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g30e41325178_1_1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15" name="Google Shape;415;g30e41325178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30e1714dd7a_0_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30e1714dd7a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g30e41325178_1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6" name="Google Shape;446;g30e41325178_1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g30e41325178_1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2" name="Google Shape;452;g30e41325178_1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g30e41325178_1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9" name="Google Shape;459;g30e41325178_1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g30e41325178_1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4" name="Google Shape;464;g30e41325178_1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g30e41325178_1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0" name="Google Shape;470;g30e41325178_1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g30e41325178_1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6" name="Google Shape;476;g30e41325178_1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example, AES128 uses a 128-bit key whereas AES256 uses a 256-bit key.</a:t>
            </a:r>
            <a:endParaRPr/>
          </a:p>
          <a:p>
            <a:pPr indent="0" lvl="0" marL="0" rtl="0" algn="l">
              <a:spcBef>
                <a:spcPts val="0"/>
              </a:spcBef>
              <a:spcAft>
                <a:spcPts val="0"/>
              </a:spcAft>
              <a:buNone/>
            </a:pPr>
            <a:r>
              <a:rPr lang="en"/>
              <a:t>AES-GCM Galois Counter Mode</a:t>
            </a:r>
            <a:endParaRPr/>
          </a:p>
          <a:p>
            <a:pPr indent="0" lvl="0" marL="0" rtl="0" algn="l">
              <a:spcBef>
                <a:spcPts val="0"/>
              </a:spcBef>
              <a:spcAft>
                <a:spcPts val="0"/>
              </a:spcAft>
              <a:buNone/>
            </a:pPr>
            <a:r>
              <a:rPr lang="en"/>
              <a:t>AES-CBC Cipher Block chaining</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g30e41325178_1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2" name="Google Shape;482;g30e41325178_1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g30e41325178_1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8" name="Google Shape;488;g30e41325178_1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g30e41325178_1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4" name="Google Shape;494;g30e41325178_1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g30e41325178_1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0" name="Google Shape;500;g30e41325178_1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c6f73a04f_0_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c6f73a04f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g30e41325178_1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6" name="Google Shape;506;g30e41325178_1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 name="Shape 510"/>
        <p:cNvGrpSpPr/>
        <p:nvPr/>
      </p:nvGrpSpPr>
      <p:grpSpPr>
        <a:xfrm>
          <a:off x="0" y="0"/>
          <a:ext cx="0" cy="0"/>
          <a:chOff x="0" y="0"/>
          <a:chExt cx="0" cy="0"/>
        </a:xfrm>
      </p:grpSpPr>
      <p:sp>
        <p:nvSpPr>
          <p:cNvPr id="511" name="Google Shape;511;g30e41325178_1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2" name="Google Shape;512;g30e41325178_1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g30e41325178_1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8" name="Google Shape;518;g30e41325178_1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g30e1714dd7a_3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4" name="Google Shape;524;g30e1714dd7a_3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c6f73a04f_0_1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c6f73a04f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30e1714dd7a_5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30e1714dd7a_5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flipH="1">
            <a:off x="8246400" y="4245925"/>
            <a:ext cx="897600" cy="8976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8246400" y="4245875"/>
            <a:ext cx="897600" cy="897600"/>
          </a:xfrm>
          <a:prstGeom prst="round1Rect">
            <a:avLst>
              <a:gd fmla="val 16667" name="adj"/>
            </a:avLst>
          </a:prstGeom>
          <a:solidFill>
            <a:schemeClr val="lt1">
              <a:alpha val="680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ph type="ctrTitle"/>
          </p:nvPr>
        </p:nvSpPr>
        <p:spPr>
          <a:xfrm>
            <a:off x="390525" y="1819275"/>
            <a:ext cx="8222100" cy="933600"/>
          </a:xfrm>
          <a:prstGeom prst="rect">
            <a:avLst/>
          </a:prstGeom>
        </p:spPr>
        <p:txBody>
          <a:bodyPr anchorCtr="0" anchor="b"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13" name="Google Shape;13;p2"/>
          <p:cNvSpPr txBox="1"/>
          <p:nvPr>
            <p:ph idx="1" type="subTitle"/>
          </p:nvPr>
        </p:nvSpPr>
        <p:spPr>
          <a:xfrm>
            <a:off x="390525" y="2789130"/>
            <a:ext cx="8222100" cy="4329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p:txBody>
      </p:sp>
      <p:sp>
        <p:nvSpPr>
          <p:cNvPr id="14" name="Google Shape;14;p2"/>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4"/>
        </a:solidFill>
      </p:bgPr>
    </p:bg>
    <p:spTree>
      <p:nvGrpSpPr>
        <p:cNvPr id="57" name="Shape 57"/>
        <p:cNvGrpSpPr/>
        <p:nvPr/>
      </p:nvGrpSpPr>
      <p:grpSpPr>
        <a:xfrm>
          <a:off x="0" y="0"/>
          <a:ext cx="0" cy="0"/>
          <a:chOff x="0" y="0"/>
          <a:chExt cx="0" cy="0"/>
        </a:xfrm>
      </p:grpSpPr>
      <p:sp>
        <p:nvSpPr>
          <p:cNvPr id="58" name="Google Shape;58;p11"/>
          <p:cNvSpPr txBox="1"/>
          <p:nvPr>
            <p:ph hasCustomPrompt="1" type="title"/>
          </p:nvPr>
        </p:nvSpPr>
        <p:spPr>
          <a:xfrm>
            <a:off x="475500" y="1258525"/>
            <a:ext cx="8222100" cy="19635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dk2"/>
              </a:buClr>
              <a:buSzPts val="12000"/>
              <a:buNone/>
              <a:defRPr sz="12000">
                <a:solidFill>
                  <a:schemeClr val="dk2"/>
                </a:solidFill>
              </a:defRPr>
            </a:lvl1pPr>
            <a:lvl2pPr lvl="1" algn="ctr">
              <a:spcBef>
                <a:spcPts val="0"/>
              </a:spcBef>
              <a:spcAft>
                <a:spcPts val="0"/>
              </a:spcAft>
              <a:buClr>
                <a:schemeClr val="dk2"/>
              </a:buClr>
              <a:buSzPts val="12000"/>
              <a:buNone/>
              <a:defRPr sz="12000">
                <a:solidFill>
                  <a:schemeClr val="dk2"/>
                </a:solidFill>
              </a:defRPr>
            </a:lvl2pPr>
            <a:lvl3pPr lvl="2" algn="ctr">
              <a:spcBef>
                <a:spcPts val="0"/>
              </a:spcBef>
              <a:spcAft>
                <a:spcPts val="0"/>
              </a:spcAft>
              <a:buClr>
                <a:schemeClr val="dk2"/>
              </a:buClr>
              <a:buSzPts val="12000"/>
              <a:buNone/>
              <a:defRPr sz="12000">
                <a:solidFill>
                  <a:schemeClr val="dk2"/>
                </a:solidFill>
              </a:defRPr>
            </a:lvl3pPr>
            <a:lvl4pPr lvl="3" algn="ctr">
              <a:spcBef>
                <a:spcPts val="0"/>
              </a:spcBef>
              <a:spcAft>
                <a:spcPts val="0"/>
              </a:spcAft>
              <a:buClr>
                <a:schemeClr val="dk2"/>
              </a:buClr>
              <a:buSzPts val="12000"/>
              <a:buNone/>
              <a:defRPr sz="12000">
                <a:solidFill>
                  <a:schemeClr val="dk2"/>
                </a:solidFill>
              </a:defRPr>
            </a:lvl4pPr>
            <a:lvl5pPr lvl="4" algn="ctr">
              <a:spcBef>
                <a:spcPts val="0"/>
              </a:spcBef>
              <a:spcAft>
                <a:spcPts val="0"/>
              </a:spcAft>
              <a:buClr>
                <a:schemeClr val="dk2"/>
              </a:buClr>
              <a:buSzPts val="12000"/>
              <a:buNone/>
              <a:defRPr sz="12000">
                <a:solidFill>
                  <a:schemeClr val="dk2"/>
                </a:solidFill>
              </a:defRPr>
            </a:lvl5pPr>
            <a:lvl6pPr lvl="5" algn="ctr">
              <a:spcBef>
                <a:spcPts val="0"/>
              </a:spcBef>
              <a:spcAft>
                <a:spcPts val="0"/>
              </a:spcAft>
              <a:buClr>
                <a:schemeClr val="dk2"/>
              </a:buClr>
              <a:buSzPts val="12000"/>
              <a:buNone/>
              <a:defRPr sz="12000">
                <a:solidFill>
                  <a:schemeClr val="dk2"/>
                </a:solidFill>
              </a:defRPr>
            </a:lvl6pPr>
            <a:lvl7pPr lvl="6" algn="ctr">
              <a:spcBef>
                <a:spcPts val="0"/>
              </a:spcBef>
              <a:spcAft>
                <a:spcPts val="0"/>
              </a:spcAft>
              <a:buClr>
                <a:schemeClr val="dk2"/>
              </a:buClr>
              <a:buSzPts val="12000"/>
              <a:buNone/>
              <a:defRPr sz="12000">
                <a:solidFill>
                  <a:schemeClr val="dk2"/>
                </a:solidFill>
              </a:defRPr>
            </a:lvl7pPr>
            <a:lvl8pPr lvl="7" algn="ctr">
              <a:spcBef>
                <a:spcPts val="0"/>
              </a:spcBef>
              <a:spcAft>
                <a:spcPts val="0"/>
              </a:spcAft>
              <a:buClr>
                <a:schemeClr val="dk2"/>
              </a:buClr>
              <a:buSzPts val="12000"/>
              <a:buNone/>
              <a:defRPr sz="12000">
                <a:solidFill>
                  <a:schemeClr val="dk2"/>
                </a:solidFill>
              </a:defRPr>
            </a:lvl8pPr>
            <a:lvl9pPr lvl="8" algn="ctr">
              <a:spcBef>
                <a:spcPts val="0"/>
              </a:spcBef>
              <a:spcAft>
                <a:spcPts val="0"/>
              </a:spcAft>
              <a:buClr>
                <a:schemeClr val="dk2"/>
              </a:buClr>
              <a:buSzPts val="12000"/>
              <a:buNone/>
              <a:defRPr sz="12000">
                <a:solidFill>
                  <a:schemeClr val="dk2"/>
                </a:solidFill>
              </a:defRPr>
            </a:lvl9pPr>
          </a:lstStyle>
          <a:p>
            <a:r>
              <a:t>xx%</a:t>
            </a:r>
          </a:p>
        </p:txBody>
      </p:sp>
      <p:sp>
        <p:nvSpPr>
          <p:cNvPr id="59" name="Google Shape;59;p11"/>
          <p:cNvSpPr txBox="1"/>
          <p:nvPr>
            <p:ph idx="1" type="body"/>
          </p:nvPr>
        </p:nvSpPr>
        <p:spPr>
          <a:xfrm>
            <a:off x="475500" y="3304625"/>
            <a:ext cx="82221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60" name="Google Shape;60;p11"/>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4"/>
        </a:solidFill>
      </p:bgPr>
    </p:bg>
    <p:spTree>
      <p:nvGrpSpPr>
        <p:cNvPr id="61" name="Shape 61"/>
        <p:cNvGrpSpPr/>
        <p:nvPr/>
      </p:nvGrpSpPr>
      <p:grpSpPr>
        <a:xfrm>
          <a:off x="0" y="0"/>
          <a:ext cx="0" cy="0"/>
          <a:chOff x="0" y="0"/>
          <a:chExt cx="0" cy="0"/>
        </a:xfrm>
      </p:grpSpPr>
      <p:sp>
        <p:nvSpPr>
          <p:cNvPr id="62" name="Google Shape;62;p12"/>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3"/>
          <p:cNvSpPr txBox="1"/>
          <p:nvPr>
            <p:ph type="title"/>
          </p:nvPr>
        </p:nvSpPr>
        <p:spPr>
          <a:xfrm>
            <a:off x="460950" y="2065350"/>
            <a:ext cx="8222100" cy="1012800"/>
          </a:xfrm>
          <a:prstGeom prst="rect">
            <a:avLst/>
          </a:prstGeom>
        </p:spPr>
        <p:txBody>
          <a:bodyPr anchorCtr="0" anchor="ctr" bIns="91425" lIns="91425" spcFirstLastPara="1" rIns="91425" wrap="square" tIns="91425">
            <a:no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7" name="Google Shape;17;p3"/>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2" name="Google Shape;22;p4"/>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3" name="Google Shape;23;p4"/>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5"/>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5"/>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8" name="Google Shape;28;p5"/>
          <p:cNvSpPr txBox="1"/>
          <p:nvPr>
            <p:ph idx="1" type="body"/>
          </p:nvPr>
        </p:nvSpPr>
        <p:spPr>
          <a:xfrm>
            <a:off x="471900" y="1919075"/>
            <a:ext cx="3999900" cy="2710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9" name="Google Shape;29;p5"/>
          <p:cNvSpPr txBox="1"/>
          <p:nvPr>
            <p:ph idx="2" type="body"/>
          </p:nvPr>
        </p:nvSpPr>
        <p:spPr>
          <a:xfrm>
            <a:off x="4694250" y="1919075"/>
            <a:ext cx="3999900" cy="2710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0" name="Google Shape;30;p5"/>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 name="Shape 31"/>
        <p:cNvGrpSpPr/>
        <p:nvPr/>
      </p:nvGrpSpPr>
      <p:grpSpPr>
        <a:xfrm>
          <a:off x="0" y="0"/>
          <a:ext cx="0" cy="0"/>
          <a:chOff x="0" y="0"/>
          <a:chExt cx="0" cy="0"/>
        </a:xfrm>
      </p:grpSpPr>
      <p:sp>
        <p:nvSpPr>
          <p:cNvPr id="32" name="Google Shape;32;p6"/>
          <p:cNvSpPr/>
          <p:nvPr/>
        </p:nvSpPr>
        <p:spPr>
          <a:xfrm flipH="1" rot="10800000">
            <a:off x="0" y="656400"/>
            <a:ext cx="9144000" cy="4487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6"/>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6"/>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lvl1pPr lvl="0">
              <a:spcBef>
                <a:spcPts val="0"/>
              </a:spcBef>
              <a:spcAft>
                <a:spcPts val="0"/>
              </a:spcAft>
              <a:buSzPts val="1800"/>
              <a:buNone/>
              <a:defRPr sz="1800"/>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35" name="Google Shape;35;p6"/>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6" name="Shape 36"/>
        <p:cNvGrpSpPr/>
        <p:nvPr/>
      </p:nvGrpSpPr>
      <p:grpSpPr>
        <a:xfrm>
          <a:off x="0" y="0"/>
          <a:ext cx="0" cy="0"/>
          <a:chOff x="0" y="0"/>
          <a:chExt cx="0" cy="0"/>
        </a:xfrm>
      </p:grpSpPr>
      <p:sp>
        <p:nvSpPr>
          <p:cNvPr id="37" name="Google Shape;37;p7"/>
          <p:cNvSpPr txBox="1"/>
          <p:nvPr/>
        </p:nvSpPr>
        <p:spPr>
          <a:xfrm flipH="1" rot="10800000">
            <a:off x="3276600" y="25"/>
            <a:ext cx="58674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7"/>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7"/>
          <p:cNvSpPr txBox="1"/>
          <p:nvPr>
            <p:ph type="title"/>
          </p:nvPr>
        </p:nvSpPr>
        <p:spPr>
          <a:xfrm>
            <a:off x="226078" y="357800"/>
            <a:ext cx="2808000" cy="9534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0" name="Google Shape;40;p7"/>
          <p:cNvSpPr txBox="1"/>
          <p:nvPr>
            <p:ph idx="1" type="body"/>
          </p:nvPr>
        </p:nvSpPr>
        <p:spPr>
          <a:xfrm>
            <a:off x="226075" y="1465800"/>
            <a:ext cx="2808000" cy="3163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Clr>
                <a:schemeClr val="lt1"/>
              </a:buClr>
              <a:buSzPts val="1200"/>
              <a:buChar char="●"/>
              <a:defRPr sz="1200">
                <a:solidFill>
                  <a:schemeClr val="lt1"/>
                </a:solidFill>
              </a:defRPr>
            </a:lvl1pPr>
            <a:lvl2pPr indent="-304800" lvl="1" marL="914400">
              <a:spcBef>
                <a:spcPts val="1600"/>
              </a:spcBef>
              <a:spcAft>
                <a:spcPts val="0"/>
              </a:spcAft>
              <a:buClr>
                <a:schemeClr val="lt1"/>
              </a:buClr>
              <a:buSzPts val="1200"/>
              <a:buChar char="○"/>
              <a:defRPr sz="1200">
                <a:solidFill>
                  <a:schemeClr val="lt1"/>
                </a:solidFill>
              </a:defRPr>
            </a:lvl2pPr>
            <a:lvl3pPr indent="-304800" lvl="2" marL="1371600">
              <a:spcBef>
                <a:spcPts val="1600"/>
              </a:spcBef>
              <a:spcAft>
                <a:spcPts val="0"/>
              </a:spcAft>
              <a:buClr>
                <a:schemeClr val="lt1"/>
              </a:buClr>
              <a:buSzPts val="1200"/>
              <a:buChar char="■"/>
              <a:defRPr sz="1200">
                <a:solidFill>
                  <a:schemeClr val="lt1"/>
                </a:solidFill>
              </a:defRPr>
            </a:lvl3pPr>
            <a:lvl4pPr indent="-304800" lvl="3" marL="1828800">
              <a:spcBef>
                <a:spcPts val="1600"/>
              </a:spcBef>
              <a:spcAft>
                <a:spcPts val="0"/>
              </a:spcAft>
              <a:buClr>
                <a:schemeClr val="lt1"/>
              </a:buClr>
              <a:buSzPts val="1200"/>
              <a:buChar char="●"/>
              <a:defRPr sz="1200">
                <a:solidFill>
                  <a:schemeClr val="lt1"/>
                </a:solidFill>
              </a:defRPr>
            </a:lvl4pPr>
            <a:lvl5pPr indent="-304800" lvl="4" marL="2286000">
              <a:spcBef>
                <a:spcPts val="1600"/>
              </a:spcBef>
              <a:spcAft>
                <a:spcPts val="0"/>
              </a:spcAft>
              <a:buClr>
                <a:schemeClr val="lt1"/>
              </a:buClr>
              <a:buSzPts val="1200"/>
              <a:buChar char="○"/>
              <a:defRPr sz="1200">
                <a:solidFill>
                  <a:schemeClr val="lt1"/>
                </a:solidFill>
              </a:defRPr>
            </a:lvl5pPr>
            <a:lvl6pPr indent="-304800" lvl="5" marL="2743200">
              <a:spcBef>
                <a:spcPts val="1600"/>
              </a:spcBef>
              <a:spcAft>
                <a:spcPts val="0"/>
              </a:spcAft>
              <a:buClr>
                <a:schemeClr val="lt1"/>
              </a:buClr>
              <a:buSzPts val="1200"/>
              <a:buChar char="■"/>
              <a:defRPr sz="1200">
                <a:solidFill>
                  <a:schemeClr val="lt1"/>
                </a:solidFill>
              </a:defRPr>
            </a:lvl6pPr>
            <a:lvl7pPr indent="-304800" lvl="6" marL="3200400">
              <a:spcBef>
                <a:spcPts val="1600"/>
              </a:spcBef>
              <a:spcAft>
                <a:spcPts val="0"/>
              </a:spcAft>
              <a:buClr>
                <a:schemeClr val="lt1"/>
              </a:buClr>
              <a:buSzPts val="1200"/>
              <a:buChar char="●"/>
              <a:defRPr sz="1200">
                <a:solidFill>
                  <a:schemeClr val="lt1"/>
                </a:solidFill>
              </a:defRPr>
            </a:lvl7pPr>
            <a:lvl8pPr indent="-304800" lvl="7" marL="3657600">
              <a:spcBef>
                <a:spcPts val="1600"/>
              </a:spcBef>
              <a:spcAft>
                <a:spcPts val="0"/>
              </a:spcAft>
              <a:buClr>
                <a:schemeClr val="lt1"/>
              </a:buClr>
              <a:buSzPts val="1200"/>
              <a:buChar char="○"/>
              <a:defRPr sz="1200">
                <a:solidFill>
                  <a:schemeClr val="lt1"/>
                </a:solidFill>
              </a:defRPr>
            </a:lvl8pPr>
            <a:lvl9pPr indent="-304800" lvl="8" marL="4114800">
              <a:spcBef>
                <a:spcPts val="1600"/>
              </a:spcBef>
              <a:spcAft>
                <a:spcPts val="1600"/>
              </a:spcAft>
              <a:buClr>
                <a:schemeClr val="lt1"/>
              </a:buClr>
              <a:buSzPts val="1200"/>
              <a:buChar char="■"/>
              <a:defRPr sz="1200">
                <a:solidFill>
                  <a:schemeClr val="lt1"/>
                </a:solidFill>
              </a:defRPr>
            </a:lvl9pPr>
          </a:lstStyle>
          <a:p/>
        </p:txBody>
      </p:sp>
      <p:sp>
        <p:nvSpPr>
          <p:cNvPr id="41" name="Google Shape;41;p7"/>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2" name="Shape 42"/>
        <p:cNvGrpSpPr/>
        <p:nvPr/>
      </p:nvGrpSpPr>
      <p:grpSpPr>
        <a:xfrm>
          <a:off x="0" y="0"/>
          <a:ext cx="0" cy="0"/>
          <a:chOff x="0" y="0"/>
          <a:chExt cx="0" cy="0"/>
        </a:xfrm>
      </p:grpSpPr>
      <p:sp>
        <p:nvSpPr>
          <p:cNvPr id="43" name="Google Shape;43;p8"/>
          <p:cNvSpPr txBox="1"/>
          <p:nvPr>
            <p:ph type="title"/>
          </p:nvPr>
        </p:nvSpPr>
        <p:spPr>
          <a:xfrm>
            <a:off x="490250" y="488250"/>
            <a:ext cx="62271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6000"/>
              <a:buNone/>
              <a:defRPr sz="6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p:txBody>
      </p:sp>
      <p:sp>
        <p:nvSpPr>
          <p:cNvPr id="44" name="Google Shape;44;p8"/>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5" name="Shape 45"/>
        <p:cNvGrpSpPr/>
        <p:nvPr/>
      </p:nvGrpSpPr>
      <p:grpSpPr>
        <a:xfrm>
          <a:off x="0" y="0"/>
          <a:ext cx="0" cy="0"/>
          <a:chOff x="0" y="0"/>
          <a:chExt cx="0" cy="0"/>
        </a:xfrm>
      </p:grpSpPr>
      <p:sp>
        <p:nvSpPr>
          <p:cNvPr id="46" name="Google Shape;46;p9"/>
          <p:cNvSpPr/>
          <p:nvPr/>
        </p:nvSpPr>
        <p:spPr>
          <a:xfrm flipH="1">
            <a:off x="0" y="0"/>
            <a:ext cx="45720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9"/>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dk2"/>
              </a:buClr>
              <a:buSzPts val="4200"/>
              <a:buNone/>
              <a:defRPr sz="4200">
                <a:solidFill>
                  <a:schemeClr val="dk2"/>
                </a:solidFill>
              </a:defRPr>
            </a:lvl1pPr>
            <a:lvl2pPr lvl="1" algn="ctr">
              <a:spcBef>
                <a:spcPts val="0"/>
              </a:spcBef>
              <a:spcAft>
                <a:spcPts val="0"/>
              </a:spcAft>
              <a:buClr>
                <a:schemeClr val="dk2"/>
              </a:buClr>
              <a:buSzPts val="4200"/>
              <a:buNone/>
              <a:defRPr sz="4200">
                <a:solidFill>
                  <a:schemeClr val="dk2"/>
                </a:solidFill>
              </a:defRPr>
            </a:lvl2pPr>
            <a:lvl3pPr lvl="2" algn="ctr">
              <a:spcBef>
                <a:spcPts val="0"/>
              </a:spcBef>
              <a:spcAft>
                <a:spcPts val="0"/>
              </a:spcAft>
              <a:buClr>
                <a:schemeClr val="dk2"/>
              </a:buClr>
              <a:buSzPts val="4200"/>
              <a:buNone/>
              <a:defRPr sz="4200">
                <a:solidFill>
                  <a:schemeClr val="dk2"/>
                </a:solidFill>
              </a:defRPr>
            </a:lvl3pPr>
            <a:lvl4pPr lvl="3" algn="ctr">
              <a:spcBef>
                <a:spcPts val="0"/>
              </a:spcBef>
              <a:spcAft>
                <a:spcPts val="0"/>
              </a:spcAft>
              <a:buClr>
                <a:schemeClr val="dk2"/>
              </a:buClr>
              <a:buSzPts val="4200"/>
              <a:buNone/>
              <a:defRPr sz="4200">
                <a:solidFill>
                  <a:schemeClr val="dk2"/>
                </a:solidFill>
              </a:defRPr>
            </a:lvl4pPr>
            <a:lvl5pPr lvl="4" algn="ctr">
              <a:spcBef>
                <a:spcPts val="0"/>
              </a:spcBef>
              <a:spcAft>
                <a:spcPts val="0"/>
              </a:spcAft>
              <a:buClr>
                <a:schemeClr val="dk2"/>
              </a:buClr>
              <a:buSzPts val="4200"/>
              <a:buNone/>
              <a:defRPr sz="4200">
                <a:solidFill>
                  <a:schemeClr val="dk2"/>
                </a:solidFill>
              </a:defRPr>
            </a:lvl5pPr>
            <a:lvl6pPr lvl="5" algn="ctr">
              <a:spcBef>
                <a:spcPts val="0"/>
              </a:spcBef>
              <a:spcAft>
                <a:spcPts val="0"/>
              </a:spcAft>
              <a:buClr>
                <a:schemeClr val="dk2"/>
              </a:buClr>
              <a:buSzPts val="4200"/>
              <a:buNone/>
              <a:defRPr sz="4200">
                <a:solidFill>
                  <a:schemeClr val="dk2"/>
                </a:solidFill>
              </a:defRPr>
            </a:lvl6pPr>
            <a:lvl7pPr lvl="6" algn="ctr">
              <a:spcBef>
                <a:spcPts val="0"/>
              </a:spcBef>
              <a:spcAft>
                <a:spcPts val="0"/>
              </a:spcAft>
              <a:buClr>
                <a:schemeClr val="dk2"/>
              </a:buClr>
              <a:buSzPts val="4200"/>
              <a:buNone/>
              <a:defRPr sz="4200">
                <a:solidFill>
                  <a:schemeClr val="dk2"/>
                </a:solidFill>
              </a:defRPr>
            </a:lvl7pPr>
            <a:lvl8pPr lvl="7" algn="ctr">
              <a:spcBef>
                <a:spcPts val="0"/>
              </a:spcBef>
              <a:spcAft>
                <a:spcPts val="0"/>
              </a:spcAft>
              <a:buClr>
                <a:schemeClr val="dk2"/>
              </a:buClr>
              <a:buSzPts val="4200"/>
              <a:buNone/>
              <a:defRPr sz="4200">
                <a:solidFill>
                  <a:schemeClr val="dk2"/>
                </a:solidFill>
              </a:defRPr>
            </a:lvl8pPr>
            <a:lvl9pPr lvl="8" algn="ctr">
              <a:spcBef>
                <a:spcPts val="0"/>
              </a:spcBef>
              <a:spcAft>
                <a:spcPts val="0"/>
              </a:spcAft>
              <a:buClr>
                <a:schemeClr val="dk2"/>
              </a:buClr>
              <a:buSzPts val="4200"/>
              <a:buNone/>
              <a:defRPr sz="4200">
                <a:solidFill>
                  <a:schemeClr val="dk2"/>
                </a:solidFill>
              </a:defRPr>
            </a:lvl9pPr>
          </a:lstStyle>
          <a:p/>
        </p:txBody>
      </p:sp>
      <p:sp>
        <p:nvSpPr>
          <p:cNvPr id="49" name="Google Shape;49;p9"/>
          <p:cNvSpPr txBox="1"/>
          <p:nvPr>
            <p:ph idx="1" type="subTitle"/>
          </p:nvPr>
        </p:nvSpPr>
        <p:spPr>
          <a:xfrm>
            <a:off x="265500" y="2779467"/>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0" name="Google Shape;50;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51" name="Google Shape;51;p9"/>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2" name="Shape 52"/>
        <p:cNvGrpSpPr/>
        <p:nvPr/>
      </p:nvGrpSpPr>
      <p:grpSpPr>
        <a:xfrm>
          <a:off x="0" y="0"/>
          <a:ext cx="0" cy="0"/>
          <a:chOff x="0" y="0"/>
          <a:chExt cx="0" cy="0"/>
        </a:xfrm>
      </p:grpSpPr>
      <p:sp>
        <p:nvSpPr>
          <p:cNvPr id="53" name="Google Shape;53;p10"/>
          <p:cNvSpPr txBox="1"/>
          <p:nvPr/>
        </p:nvSpPr>
        <p:spPr>
          <a:xfrm flipH="1" rot="10800000">
            <a:off x="0" y="0"/>
            <a:ext cx="9144000" cy="4695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10"/>
          <p:cNvSpPr/>
          <p:nvPr/>
        </p:nvSpPr>
        <p:spPr>
          <a:xfrm flipH="1" rot="10800000">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10"/>
          <p:cNvSpPr txBox="1"/>
          <p:nvPr>
            <p:ph idx="1" type="body"/>
          </p:nvPr>
        </p:nvSpPr>
        <p:spPr>
          <a:xfrm>
            <a:off x="57150" y="4696825"/>
            <a:ext cx="8382000" cy="4467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Clr>
                <a:schemeClr val="lt1"/>
              </a:buClr>
              <a:buSzPts val="1200"/>
              <a:buNone/>
              <a:defRPr sz="1200">
                <a:solidFill>
                  <a:schemeClr val="lt1"/>
                </a:solidFill>
              </a:defRPr>
            </a:lvl1pPr>
          </a:lstStyle>
          <a:p/>
        </p:txBody>
      </p:sp>
      <p:sp>
        <p:nvSpPr>
          <p:cNvPr id="56" name="Google Shape;56;p10"/>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aterial">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1pPr>
            <a:lvl2pPr lvl="1">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2pPr>
            <a:lvl3pPr lvl="2">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3pPr>
            <a:lvl4pPr lvl="3">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4pPr>
            <a:lvl5pPr lvl="4">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5pPr>
            <a:lvl6pPr lvl="5">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6pPr>
            <a:lvl7pPr lvl="6">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7pPr>
            <a:lvl8pPr lvl="7">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8pPr>
            <a:lvl9pPr lvl="8">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9pPr>
          </a:lstStyle>
          <a:p/>
        </p:txBody>
      </p:sp>
      <p:sp>
        <p:nvSpPr>
          <p:cNvPr id="7" name="Google Shape;7;p1"/>
          <p:cNvSpPr txBox="1"/>
          <p:nvPr>
            <p:ph idx="1" type="body"/>
          </p:nvPr>
        </p:nvSpPr>
        <p:spPr>
          <a:xfrm>
            <a:off x="471900" y="1919075"/>
            <a:ext cx="8222100" cy="27102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lt2"/>
              </a:buClr>
              <a:buSzPts val="1800"/>
              <a:buFont typeface="Roboto"/>
              <a:buChar char="●"/>
              <a:defRPr sz="1800">
                <a:solidFill>
                  <a:schemeClr val="lt2"/>
                </a:solidFill>
                <a:latin typeface="Roboto"/>
                <a:ea typeface="Roboto"/>
                <a:cs typeface="Roboto"/>
                <a:sym typeface="Roboto"/>
              </a:defRPr>
            </a:lvl1pPr>
            <a:lvl2pPr indent="-317500" lvl="1" marL="9144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2pPr>
            <a:lvl3pPr indent="-317500" lvl="2" marL="13716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3pPr>
            <a:lvl4pPr indent="-317500" lvl="3" marL="18288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4pPr>
            <a:lvl5pPr indent="-317500" lvl="4" marL="22860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5pPr>
            <a:lvl6pPr indent="-317500" lvl="5" marL="27432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6pPr>
            <a:lvl7pPr indent="-317500" lvl="6" marL="32004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7pPr>
            <a:lvl8pPr indent="-317500" lvl="7" marL="36576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8pPr>
            <a:lvl9pPr indent="-317500" lvl="8" marL="4114800">
              <a:lnSpc>
                <a:spcPct val="115000"/>
              </a:lnSpc>
              <a:spcBef>
                <a:spcPts val="1600"/>
              </a:spcBef>
              <a:spcAft>
                <a:spcPts val="1600"/>
              </a:spcAft>
              <a:buClr>
                <a:schemeClr val="lt2"/>
              </a:buClr>
              <a:buSzPts val="1400"/>
              <a:buFont typeface="Roboto"/>
              <a:buChar char="■"/>
              <a:defRPr>
                <a:solidFill>
                  <a:schemeClr val="lt2"/>
                </a:solidFill>
                <a:latin typeface="Roboto"/>
                <a:ea typeface="Roboto"/>
                <a:cs typeface="Roboto"/>
                <a:sym typeface="Roboto"/>
              </a:defRPr>
            </a:lvl9pPr>
          </a:lstStyle>
          <a:p/>
        </p:txBody>
      </p:sp>
      <p:sp>
        <p:nvSpPr>
          <p:cNvPr id="8" name="Google Shape;8;p1"/>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2"/>
                </a:solidFill>
                <a:latin typeface="Roboto"/>
                <a:ea typeface="Roboto"/>
                <a:cs typeface="Roboto"/>
                <a:sym typeface="Roboto"/>
              </a:defRPr>
            </a:lvl1pPr>
            <a:lvl2pPr lvl="1" algn="r">
              <a:buNone/>
              <a:defRPr sz="1000">
                <a:solidFill>
                  <a:schemeClr val="lt2"/>
                </a:solidFill>
                <a:latin typeface="Roboto"/>
                <a:ea typeface="Roboto"/>
                <a:cs typeface="Roboto"/>
                <a:sym typeface="Roboto"/>
              </a:defRPr>
            </a:lvl2pPr>
            <a:lvl3pPr lvl="2" algn="r">
              <a:buNone/>
              <a:defRPr sz="1000">
                <a:solidFill>
                  <a:schemeClr val="lt2"/>
                </a:solidFill>
                <a:latin typeface="Roboto"/>
                <a:ea typeface="Roboto"/>
                <a:cs typeface="Roboto"/>
                <a:sym typeface="Roboto"/>
              </a:defRPr>
            </a:lvl3pPr>
            <a:lvl4pPr lvl="3" algn="r">
              <a:buNone/>
              <a:defRPr sz="1000">
                <a:solidFill>
                  <a:schemeClr val="lt2"/>
                </a:solidFill>
                <a:latin typeface="Roboto"/>
                <a:ea typeface="Roboto"/>
                <a:cs typeface="Roboto"/>
                <a:sym typeface="Roboto"/>
              </a:defRPr>
            </a:lvl4pPr>
            <a:lvl5pPr lvl="4" algn="r">
              <a:buNone/>
              <a:defRPr sz="1000">
                <a:solidFill>
                  <a:schemeClr val="lt2"/>
                </a:solidFill>
                <a:latin typeface="Roboto"/>
                <a:ea typeface="Roboto"/>
                <a:cs typeface="Roboto"/>
                <a:sym typeface="Roboto"/>
              </a:defRPr>
            </a:lvl5pPr>
            <a:lvl6pPr lvl="5" algn="r">
              <a:buNone/>
              <a:defRPr sz="1000">
                <a:solidFill>
                  <a:schemeClr val="lt2"/>
                </a:solidFill>
                <a:latin typeface="Roboto"/>
                <a:ea typeface="Roboto"/>
                <a:cs typeface="Roboto"/>
                <a:sym typeface="Roboto"/>
              </a:defRPr>
            </a:lvl6pPr>
            <a:lvl7pPr lvl="6" algn="r">
              <a:buNone/>
              <a:defRPr sz="1000">
                <a:solidFill>
                  <a:schemeClr val="lt2"/>
                </a:solidFill>
                <a:latin typeface="Roboto"/>
                <a:ea typeface="Roboto"/>
                <a:cs typeface="Roboto"/>
                <a:sym typeface="Roboto"/>
              </a:defRPr>
            </a:lvl7pPr>
            <a:lvl8pPr lvl="7" algn="r">
              <a:buNone/>
              <a:defRPr sz="1000">
                <a:solidFill>
                  <a:schemeClr val="lt2"/>
                </a:solidFill>
                <a:latin typeface="Roboto"/>
                <a:ea typeface="Roboto"/>
                <a:cs typeface="Roboto"/>
                <a:sym typeface="Roboto"/>
              </a:defRPr>
            </a:lvl8pPr>
            <a:lvl9pPr lvl="8" algn="r">
              <a:buNone/>
              <a:defRPr sz="1000">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2.xml"/><Relationship Id="rId3" Type="http://schemas.openxmlformats.org/officeDocument/2006/relationships/image" Target="../media/image1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3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hyperlink" Target="https://github.com/mandiant/capa"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9.xml"/><Relationship Id="rId3" Type="http://schemas.openxmlformats.org/officeDocument/2006/relationships/image" Target="../media/image44.png"/><Relationship Id="rId4" Type="http://schemas.openxmlformats.org/officeDocument/2006/relationships/image" Target="../media/image1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8.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hyperlink" Target="https://learn.microsoft.com/en-us/sysinternals/downloads/sigcheck" TargetMode="External"/><Relationship Id="rId4" Type="http://schemas.openxmlformats.org/officeDocument/2006/relationships/hyperlink" Target="https://www.nirsoft.net/utils/hash_my_files.html"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1.xml"/><Relationship Id="rId3" Type="http://schemas.openxmlformats.org/officeDocument/2006/relationships/image" Target="../media/image10.png"/><Relationship Id="rId4" Type="http://schemas.openxmlformats.org/officeDocument/2006/relationships/image" Target="../media/image23.png"/><Relationship Id="rId5" Type="http://schemas.openxmlformats.org/officeDocument/2006/relationships/image" Target="../media/image1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1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hyperlink" Target="https://learn.microsoft.com/en-us/sysinternals/downloads/strings" TargetMode="External"/><Relationship Id="rId4" Type="http://schemas.openxmlformats.org/officeDocument/2006/relationships/hyperlink" Target="https://github.com/mandiant/stringsifter"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4.xml"/><Relationship Id="rId3" Type="http://schemas.openxmlformats.org/officeDocument/2006/relationships/image" Target="../media/image2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hyperlink" Target="https://github.com/horsicq/Detect-It-Easy" TargetMode="External"/><Relationship Id="rId4" Type="http://schemas.openxmlformats.org/officeDocument/2006/relationships/hyperlink" Target="https://upx.github.io/" TargetMode="External"/><Relationship Id="rId5" Type="http://schemas.openxmlformats.org/officeDocument/2006/relationships/hyperlink" Target="https://www.criticalstart.com/trick-gate-malware-master-of-disguise/"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6.xml"/><Relationship Id="rId3" Type="http://schemas.openxmlformats.org/officeDocument/2006/relationships/image" Target="../media/image14.png"/><Relationship Id="rId4" Type="http://schemas.openxmlformats.org/officeDocument/2006/relationships/image" Target="../media/image2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hyperlink" Target="https://github.com/ExeinfoASL/ASL" TargetMode="External"/><Relationship Id="rId4" Type="http://schemas.openxmlformats.org/officeDocument/2006/relationships/hyperlink" Target="https://github.com/wolfram77web/app-peid"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8.xml"/><Relationship Id="rId3" Type="http://schemas.openxmlformats.org/officeDocument/2006/relationships/image" Target="../media/image31.png"/><Relationship Id="rId4" Type="http://schemas.openxmlformats.org/officeDocument/2006/relationships/image" Target="../media/image1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hyperlink" Target="https://lolbas-project.github.io/" TargetMode="External"/><Relationship Id="rId4" Type="http://schemas.openxmlformats.org/officeDocument/2006/relationships/hyperlink" Target="https://github.com/hasherezade/pe-bear"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hyperlink" Target="https://github.com/mandiant/flare-vm" TargetMode="External"/><Relationship Id="rId4" Type="http://schemas.openxmlformats.org/officeDocument/2006/relationships/hyperlink" Target="https://remnux.org/"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0.xml"/><Relationship Id="rId3" Type="http://schemas.openxmlformats.org/officeDocument/2006/relationships/image" Target="../media/image43.png"/><Relationship Id="rId4" Type="http://schemas.openxmlformats.org/officeDocument/2006/relationships/image" Target="../media/image3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hyperlink" Target="http://www.angusj.com/resourcehacker/"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2.xml"/><Relationship Id="rId3" Type="http://schemas.openxmlformats.org/officeDocument/2006/relationships/image" Target="../media/image1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hyperlink" Target="https://learn.microsoft.com/en-us/sysinternals/downloads/procmon"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7.xml"/><Relationship Id="rId3" Type="http://schemas.openxmlformats.org/officeDocument/2006/relationships/image" Target="../media/image28.png"/><Relationship Id="rId4" Type="http://schemas.openxmlformats.org/officeDocument/2006/relationships/image" Target="../media/image45.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hyperlink" Target="https://www.procdot.com/" TargetMode="External"/><Relationship Id="rId4" Type="http://schemas.openxmlformats.org/officeDocument/2006/relationships/hyperlink" Target="https://graphviz.org/"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9.xml"/><Relationship Id="rId3" Type="http://schemas.openxmlformats.org/officeDocument/2006/relationships/image" Target="../media/image25.png"/><Relationship Id="rId4" Type="http://schemas.openxmlformats.org/officeDocument/2006/relationships/image" Target="../media/image24.png"/><Relationship Id="rId5" Type="http://schemas.openxmlformats.org/officeDocument/2006/relationships/image" Target="../media/image3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hyperlink" Target="https://www.youtube.com/watch?v=qA0YcYMRWyI" TargetMode="External"/><Relationship Id="rId4" Type="http://schemas.openxmlformats.org/officeDocument/2006/relationships/hyperlink" Target="https://www.youtube.com/watch?v=rmSIm3BKu3Y" TargetMode="External"/><Relationship Id="rId5" Type="http://schemas.openxmlformats.org/officeDocument/2006/relationships/hyperlink" Target="https://www.youtube.com/watch?v=uHhKkLwT4Mk&amp;list=PLBf0hzazHTGMSlOI2HZGc08ePwut6A2Io" TargetMode="Externa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hyperlink" Target="https://attack.mitre.org/groups/G0026/" TargetMode="External"/><Relationship Id="rId4" Type="http://schemas.openxmlformats.org/officeDocument/2006/relationships/hyperlink" Target="https://blog.talosintelligence.com/bisonal-10-years-of-play/" TargetMode="External"/><Relationship Id="rId5" Type="http://schemas.openxmlformats.org/officeDocument/2006/relationships/hyperlink" Target="https://malpedia.caad.fkie.fraunhofer.de/details/win.babyshark" TargetMode="External"/><Relationship Id="rId6" Type="http://schemas.openxmlformats.org/officeDocument/2006/relationships/hyperlink" Target="https://www.f-secure.com/v-descs/trojan-w32-poweliks.shtml" TargetMode="External"/><Relationship Id="rId7" Type="http://schemas.openxmlformats.org/officeDocument/2006/relationships/hyperlink" Target="https://github.com/Seabreg/Regshot" TargetMode="External"/><Relationship Id="rId8" Type="http://schemas.openxmlformats.org/officeDocument/2006/relationships/hyperlink" Target="https://learn.microsoft.com/en-us/sysinternals/downloads/autoruns"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1.xml"/><Relationship Id="rId3" Type="http://schemas.openxmlformats.org/officeDocument/2006/relationships/image" Target="../media/image22.png"/><Relationship Id="rId4" Type="http://schemas.openxmlformats.org/officeDocument/2006/relationships/image" Target="../media/image30.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2.xml"/><Relationship Id="rId3" Type="http://schemas.openxmlformats.org/officeDocument/2006/relationships/image" Target="../media/image19.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hyperlink" Target="https://github.com/mandiant/flare-fakenet-ng" TargetMode="External"/><Relationship Id="rId4" Type="http://schemas.openxmlformats.org/officeDocument/2006/relationships/hyperlink" Target="https://fireeye.market/apps/211380" TargetMode="Externa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5.xml"/><Relationship Id="rId3" Type="http://schemas.openxmlformats.org/officeDocument/2006/relationships/image" Target="../media/image27.png"/><Relationship Id="rId4" Type="http://schemas.openxmlformats.org/officeDocument/2006/relationships/image" Target="../media/image26.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6.xml"/><Relationship Id="rId3" Type="http://schemas.openxmlformats.org/officeDocument/2006/relationships/image" Target="../media/image40.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4.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34.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2.xml"/><Relationship Id="rId3" Type="http://schemas.openxmlformats.org/officeDocument/2006/relationships/image" Target="../media/image29.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4.xml"/><Relationship Id="rId3" Type="http://schemas.openxmlformats.org/officeDocument/2006/relationships/image" Target="../media/image42.png"/><Relationship Id="rId4" Type="http://schemas.openxmlformats.org/officeDocument/2006/relationships/image" Target="../media/image36.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6.xml"/><Relationship Id="rId3" Type="http://schemas.openxmlformats.org/officeDocument/2006/relationships/image" Target="../media/image33.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7.xml"/><Relationship Id="rId3" Type="http://schemas.openxmlformats.org/officeDocument/2006/relationships/image" Target="../media/image41.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8.xml"/><Relationship Id="rId3" Type="http://schemas.openxmlformats.org/officeDocument/2006/relationships/image" Target="../media/image35.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9.xml"/><Relationship Id="rId3" Type="http://schemas.openxmlformats.org/officeDocument/2006/relationships/image" Target="../media/image3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9.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p13"/>
          <p:cNvSpPr txBox="1"/>
          <p:nvPr>
            <p:ph type="ctrTitle"/>
          </p:nvPr>
        </p:nvSpPr>
        <p:spPr>
          <a:xfrm>
            <a:off x="390525" y="1819275"/>
            <a:ext cx="8222100" cy="933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Introduction to Windows Malware Analysis </a:t>
            </a:r>
            <a:br>
              <a:rPr lang="en"/>
            </a:br>
            <a:r>
              <a:rPr lang="en"/>
              <a:t>													</a:t>
            </a:r>
            <a:endParaRPr/>
          </a:p>
        </p:txBody>
      </p:sp>
      <p:sp>
        <p:nvSpPr>
          <p:cNvPr id="68" name="Google Shape;68;p13"/>
          <p:cNvSpPr txBox="1"/>
          <p:nvPr>
            <p:ph idx="1" type="subTitle"/>
          </p:nvPr>
        </p:nvSpPr>
        <p:spPr>
          <a:xfrm>
            <a:off x="390525" y="2789130"/>
            <a:ext cx="8222100" cy="43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Speakers:</a:t>
            </a:r>
            <a:br>
              <a:rPr lang="en" sz="2400"/>
            </a:br>
            <a:r>
              <a:rPr lang="en" sz="2400"/>
              <a:t>Rachit Arora</a:t>
            </a:r>
            <a:endParaRPr sz="2400"/>
          </a:p>
          <a:p>
            <a:pPr indent="0" lvl="0" marL="0" rtl="0" algn="l">
              <a:spcBef>
                <a:spcPts val="0"/>
              </a:spcBef>
              <a:spcAft>
                <a:spcPts val="0"/>
              </a:spcAft>
              <a:buNone/>
            </a:pPr>
            <a:r>
              <a:rPr lang="en" sz="2400"/>
              <a:t>Aakash Raman</a:t>
            </a:r>
            <a:endParaRPr sz="2400"/>
          </a:p>
          <a:p>
            <a:pPr indent="0" lvl="0" marL="0" rtl="0" algn="l">
              <a:spcBef>
                <a:spcPts val="0"/>
              </a:spcBef>
              <a:spcAft>
                <a:spcPts val="0"/>
              </a:spcAft>
              <a:buNone/>
            </a:pPr>
            <a:r>
              <a:rPr lang="en" sz="2400"/>
              <a:t>Dhanush Nair</a:t>
            </a:r>
            <a:endParaRPr sz="2400"/>
          </a:p>
          <a:p>
            <a:pPr indent="0" lvl="0" marL="0" rtl="0" algn="l">
              <a:spcBef>
                <a:spcPts val="0"/>
              </a:spcBef>
              <a:spcAft>
                <a:spcPts val="0"/>
              </a:spcAft>
              <a:buNone/>
            </a:pPr>
            <a:r>
              <a:rPr lang="en" sz="2400"/>
              <a:t>Aryan Kulshrestha</a:t>
            </a:r>
            <a:endParaRPr sz="2400"/>
          </a:p>
          <a:p>
            <a:pPr indent="0" lvl="0" marL="0" rtl="0" algn="l">
              <a:spcBef>
                <a:spcPts val="0"/>
              </a:spcBef>
              <a:spcAft>
                <a:spcPts val="0"/>
              </a:spcAft>
              <a:buNone/>
            </a:pPr>
            <a:r>
              <a:t/>
            </a:r>
            <a:endParaRPr sz="2400"/>
          </a:p>
        </p:txBody>
      </p:sp>
      <p:pic>
        <p:nvPicPr>
          <p:cNvPr id="69" name="Google Shape;69;p13"/>
          <p:cNvPicPr preferRelativeResize="0"/>
          <p:nvPr/>
        </p:nvPicPr>
        <p:blipFill>
          <a:blip r:embed="rId3">
            <a:alphaModFix/>
          </a:blip>
          <a:stretch>
            <a:fillRect/>
          </a:stretch>
        </p:blipFill>
        <p:spPr>
          <a:xfrm>
            <a:off x="4572000" y="2007050"/>
            <a:ext cx="3550500" cy="29351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22"/>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Function</a:t>
            </a:r>
            <a:r>
              <a:rPr lang="en"/>
              <a:t> Call</a:t>
            </a:r>
            <a:endParaRPr/>
          </a:p>
        </p:txBody>
      </p:sp>
      <p:sp>
        <p:nvSpPr>
          <p:cNvPr id="125" name="Google Shape;125;p22"/>
          <p:cNvSpPr txBox="1"/>
          <p:nvPr>
            <p:ph idx="1" type="body"/>
          </p:nvPr>
        </p:nvSpPr>
        <p:spPr>
          <a:xfrm>
            <a:off x="100650" y="1754475"/>
            <a:ext cx="8942700" cy="3465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000000"/>
                </a:solidFill>
              </a:rPr>
              <a:t>Key Components in the Flow</a:t>
            </a:r>
            <a:r>
              <a:rPr lang="en" sz="1200">
                <a:solidFill>
                  <a:srgbClr val="000000"/>
                </a:solidFill>
              </a:rPr>
              <a:t>:</a:t>
            </a:r>
            <a:endParaRPr sz="1200">
              <a:solidFill>
                <a:srgbClr val="000000"/>
              </a:solidFill>
            </a:endParaRPr>
          </a:p>
          <a:p>
            <a:pPr indent="-304800" lvl="0" marL="457200" rtl="0" algn="l">
              <a:spcBef>
                <a:spcPts val="1600"/>
              </a:spcBef>
              <a:spcAft>
                <a:spcPts val="0"/>
              </a:spcAft>
              <a:buClr>
                <a:srgbClr val="000000"/>
              </a:buClr>
              <a:buSzPts val="1200"/>
              <a:buFont typeface="Arial"/>
              <a:buChar char="●"/>
            </a:pPr>
            <a:r>
              <a:rPr b="1" lang="en" sz="1200">
                <a:solidFill>
                  <a:srgbClr val="000000"/>
                </a:solidFill>
              </a:rPr>
              <a:t>U</a:t>
            </a:r>
            <a:r>
              <a:rPr b="1" lang="en" sz="1200">
                <a:solidFill>
                  <a:srgbClr val="000000"/>
                </a:solidFill>
              </a:rPr>
              <a:t>ser Process</a:t>
            </a:r>
            <a:r>
              <a:rPr lang="en" sz="1200">
                <a:solidFill>
                  <a:srgbClr val="000000"/>
                </a:solidFill>
              </a:rPr>
              <a:t>: Initiates a request (e.g., creating a file in Notepad).</a:t>
            </a:r>
            <a:endParaRPr sz="1200">
              <a:solidFill>
                <a:srgbClr val="000000"/>
              </a:solidFill>
            </a:endParaRPr>
          </a:p>
          <a:p>
            <a:pPr indent="-304800" lvl="0" marL="457200" rtl="0" algn="l">
              <a:spcBef>
                <a:spcPts val="0"/>
              </a:spcBef>
              <a:spcAft>
                <a:spcPts val="0"/>
              </a:spcAft>
              <a:buClr>
                <a:srgbClr val="000000"/>
              </a:buClr>
              <a:buSzPts val="1200"/>
              <a:buFont typeface="Arial"/>
              <a:buChar char="●"/>
            </a:pPr>
            <a:r>
              <a:rPr b="1" lang="en" sz="1200">
                <a:solidFill>
                  <a:srgbClr val="000000"/>
                </a:solidFill>
              </a:rPr>
              <a:t>Subsystem DLLs</a:t>
            </a:r>
            <a:r>
              <a:rPr lang="en" sz="1200">
                <a:solidFill>
                  <a:srgbClr val="000000"/>
                </a:solidFill>
              </a:rPr>
              <a:t>: Expose APIs that applications call, such as </a:t>
            </a:r>
            <a:r>
              <a:rPr lang="en" sz="1200">
                <a:solidFill>
                  <a:srgbClr val="188038"/>
                </a:solidFill>
              </a:rPr>
              <a:t>kernel32.dll</a:t>
            </a:r>
            <a:r>
              <a:rPr lang="en" sz="1200">
                <a:solidFill>
                  <a:srgbClr val="000000"/>
                </a:solidFill>
              </a:rPr>
              <a:t> providing the </a:t>
            </a:r>
            <a:r>
              <a:rPr b="1" lang="en" sz="1200">
                <a:solidFill>
                  <a:srgbClr val="000000"/>
                </a:solidFill>
              </a:rPr>
              <a:t>CreateFile</a:t>
            </a:r>
            <a:r>
              <a:rPr lang="en" sz="1200">
                <a:solidFill>
                  <a:srgbClr val="000000"/>
                </a:solidFill>
              </a:rPr>
              <a:t> API.</a:t>
            </a:r>
            <a:endParaRPr sz="1200">
              <a:solidFill>
                <a:srgbClr val="000000"/>
              </a:solidFill>
            </a:endParaRPr>
          </a:p>
          <a:p>
            <a:pPr indent="-304800" lvl="0" marL="457200" rtl="0" algn="l">
              <a:spcBef>
                <a:spcPts val="0"/>
              </a:spcBef>
              <a:spcAft>
                <a:spcPts val="0"/>
              </a:spcAft>
              <a:buClr>
                <a:srgbClr val="000000"/>
              </a:buClr>
              <a:buSzPts val="1200"/>
              <a:buFont typeface="Arial"/>
              <a:buChar char="●"/>
            </a:pPr>
            <a:r>
              <a:rPr b="1" lang="en" sz="1200">
                <a:solidFill>
                  <a:srgbClr val="000000"/>
                </a:solidFill>
              </a:rPr>
              <a:t>ntdll.dll</a:t>
            </a:r>
            <a:r>
              <a:rPr lang="en" sz="1200">
                <a:solidFill>
                  <a:srgbClr val="000000"/>
                </a:solidFill>
              </a:rPr>
              <a:t>: The final user-mode DLL that transitions requests to the kernel via syscalls.</a:t>
            </a:r>
            <a:endParaRPr sz="1200">
              <a:solidFill>
                <a:srgbClr val="000000"/>
              </a:solidFill>
            </a:endParaRPr>
          </a:p>
          <a:p>
            <a:pPr indent="0" lvl="0" marL="0" rtl="0" algn="l">
              <a:spcBef>
                <a:spcPts val="1500"/>
              </a:spcBef>
              <a:spcAft>
                <a:spcPts val="0"/>
              </a:spcAft>
              <a:buNone/>
            </a:pPr>
            <a:r>
              <a:rPr b="1" lang="en" sz="1200">
                <a:solidFill>
                  <a:srgbClr val="000000"/>
                </a:solidFill>
              </a:rPr>
              <a:t>Steps: </a:t>
            </a:r>
            <a:br>
              <a:rPr b="1" lang="en" sz="1200">
                <a:solidFill>
                  <a:srgbClr val="000000"/>
                </a:solidFill>
              </a:rPr>
            </a:br>
            <a:r>
              <a:rPr b="1" lang="en" sz="1200">
                <a:solidFill>
                  <a:srgbClr val="000000"/>
                </a:solidFill>
              </a:rPr>
              <a:t>1. User Mode API Call</a:t>
            </a:r>
            <a:r>
              <a:rPr lang="en" sz="1200">
                <a:solidFill>
                  <a:srgbClr val="000000"/>
                </a:solidFill>
              </a:rPr>
              <a:t>: An application calls an API function like </a:t>
            </a:r>
            <a:r>
              <a:rPr b="1" lang="en" sz="1200">
                <a:solidFill>
                  <a:srgbClr val="000000"/>
                </a:solidFill>
              </a:rPr>
              <a:t>CreateFile</a:t>
            </a:r>
            <a:r>
              <a:rPr lang="en" sz="1200">
                <a:solidFill>
                  <a:srgbClr val="000000"/>
                </a:solidFill>
              </a:rPr>
              <a:t> in </a:t>
            </a:r>
            <a:r>
              <a:rPr lang="en" sz="1200">
                <a:solidFill>
                  <a:srgbClr val="188038"/>
                </a:solidFill>
              </a:rPr>
              <a:t>kernel32.dll</a:t>
            </a:r>
            <a:r>
              <a:rPr lang="en" sz="1200">
                <a:solidFill>
                  <a:srgbClr val="000000"/>
                </a:solidFill>
              </a:rPr>
              <a:t>.</a:t>
            </a:r>
            <a:br>
              <a:rPr lang="en" sz="1200">
                <a:solidFill>
                  <a:srgbClr val="000000"/>
                </a:solidFill>
              </a:rPr>
            </a:br>
            <a:r>
              <a:rPr b="1" lang="en" sz="1200">
                <a:solidFill>
                  <a:srgbClr val="000000"/>
                </a:solidFill>
              </a:rPr>
              <a:t>2. Transition to NTAPI</a:t>
            </a:r>
            <a:r>
              <a:rPr lang="en" sz="1200">
                <a:solidFill>
                  <a:srgbClr val="000000"/>
                </a:solidFill>
              </a:rPr>
              <a:t>: </a:t>
            </a:r>
            <a:r>
              <a:rPr lang="en" sz="1200">
                <a:solidFill>
                  <a:srgbClr val="188038"/>
                </a:solidFill>
              </a:rPr>
              <a:t>kernel32.dll</a:t>
            </a:r>
            <a:r>
              <a:rPr lang="en" sz="1200">
                <a:solidFill>
                  <a:srgbClr val="000000"/>
                </a:solidFill>
              </a:rPr>
              <a:t> forwards the request to </a:t>
            </a:r>
            <a:r>
              <a:rPr lang="en" sz="1200">
                <a:solidFill>
                  <a:srgbClr val="188038"/>
                </a:solidFill>
              </a:rPr>
              <a:t>ntdll.dll</a:t>
            </a:r>
            <a:r>
              <a:rPr lang="en" sz="1200">
                <a:solidFill>
                  <a:srgbClr val="000000"/>
                </a:solidFill>
              </a:rPr>
              <a:t>, where the Native API function </a:t>
            </a:r>
            <a:r>
              <a:rPr b="1" lang="en" sz="1200">
                <a:solidFill>
                  <a:srgbClr val="000000"/>
                </a:solidFill>
              </a:rPr>
              <a:t>NtCreateFile</a:t>
            </a:r>
            <a:r>
              <a:rPr lang="en" sz="1200">
                <a:solidFill>
                  <a:srgbClr val="000000"/>
                </a:solidFill>
              </a:rPr>
              <a:t> is called.</a:t>
            </a:r>
            <a:br>
              <a:rPr lang="en" sz="1200">
                <a:solidFill>
                  <a:srgbClr val="000000"/>
                </a:solidFill>
              </a:rPr>
            </a:br>
            <a:r>
              <a:rPr b="1" lang="en" sz="1200">
                <a:solidFill>
                  <a:srgbClr val="000000"/>
                </a:solidFill>
              </a:rPr>
              <a:t>3. Syscall Instruction</a:t>
            </a:r>
            <a:r>
              <a:rPr lang="en" sz="1200">
                <a:solidFill>
                  <a:srgbClr val="000000"/>
                </a:solidFill>
              </a:rPr>
              <a:t>: </a:t>
            </a:r>
            <a:r>
              <a:rPr lang="en" sz="1200">
                <a:solidFill>
                  <a:srgbClr val="188038"/>
                </a:solidFill>
              </a:rPr>
              <a:t>ntdll.dll</a:t>
            </a:r>
            <a:r>
              <a:rPr lang="en" sz="1200">
                <a:solidFill>
                  <a:srgbClr val="000000"/>
                </a:solidFill>
              </a:rPr>
              <a:t> executes a </a:t>
            </a:r>
            <a:r>
              <a:rPr b="1" lang="en" sz="1200">
                <a:solidFill>
                  <a:srgbClr val="000000"/>
                </a:solidFill>
              </a:rPr>
              <a:t>syscall</a:t>
            </a:r>
            <a:r>
              <a:rPr lang="en" sz="1200">
                <a:solidFill>
                  <a:srgbClr val="000000"/>
                </a:solidFill>
              </a:rPr>
              <a:t> (for x64) or </a:t>
            </a:r>
            <a:r>
              <a:rPr b="1" lang="en" sz="1200">
                <a:solidFill>
                  <a:srgbClr val="000000"/>
                </a:solidFill>
              </a:rPr>
              <a:t>sysenter</a:t>
            </a:r>
            <a:r>
              <a:rPr lang="en" sz="1200">
                <a:solidFill>
                  <a:srgbClr val="000000"/>
                </a:solidFill>
              </a:rPr>
              <a:t> (for x86), transitioning the process to </a:t>
            </a:r>
            <a:r>
              <a:rPr b="1" lang="en" sz="1200">
                <a:solidFill>
                  <a:srgbClr val="000000"/>
                </a:solidFill>
              </a:rPr>
              <a:t>Kernel Mode</a:t>
            </a:r>
            <a:r>
              <a:rPr lang="en" sz="1200">
                <a:solidFill>
                  <a:srgbClr val="000000"/>
                </a:solidFill>
              </a:rPr>
              <a:t>.</a:t>
            </a:r>
            <a:br>
              <a:rPr lang="en" sz="1200">
                <a:solidFill>
                  <a:srgbClr val="000000"/>
                </a:solidFill>
              </a:rPr>
            </a:br>
            <a:r>
              <a:rPr b="1" lang="en" sz="1200">
                <a:solidFill>
                  <a:srgbClr val="000000"/>
                </a:solidFill>
              </a:rPr>
              <a:t>4. Kernel Mode Execution</a:t>
            </a:r>
            <a:r>
              <a:rPr lang="en" sz="1200">
                <a:solidFill>
                  <a:srgbClr val="000000"/>
                </a:solidFill>
              </a:rPr>
              <a:t>: The </a:t>
            </a:r>
            <a:r>
              <a:rPr b="1" lang="en" sz="1200">
                <a:solidFill>
                  <a:srgbClr val="000000"/>
                </a:solidFill>
              </a:rPr>
              <a:t>NtCreateFile</a:t>
            </a:r>
            <a:r>
              <a:rPr lang="en" sz="1200">
                <a:solidFill>
                  <a:srgbClr val="000000"/>
                </a:solidFill>
              </a:rPr>
              <a:t> function in the kernel performs the requested task, such as file creation, interacting with hardware drivers if needed.</a:t>
            </a:r>
            <a:endParaRPr sz="1200">
              <a:solidFill>
                <a:srgbClr val="000000"/>
              </a:solidFill>
            </a:endParaRPr>
          </a:p>
          <a:p>
            <a:pPr indent="0" lvl="0" marL="0" rtl="0" algn="l">
              <a:spcBef>
                <a:spcPts val="1500"/>
              </a:spcBef>
              <a:spcAft>
                <a:spcPts val="0"/>
              </a:spcAft>
              <a:buNone/>
            </a:pPr>
            <a:r>
              <a:rPr b="1" lang="en" sz="1200">
                <a:solidFill>
                  <a:srgbClr val="000000"/>
                </a:solidFill>
              </a:rPr>
              <a:t>Syscall Example:</a:t>
            </a:r>
            <a:r>
              <a:rPr lang="en" sz="1200">
                <a:solidFill>
                  <a:srgbClr val="000000"/>
                </a:solidFill>
              </a:rPr>
              <a:t>Direct </a:t>
            </a:r>
            <a:r>
              <a:rPr b="1" lang="en" sz="1200">
                <a:solidFill>
                  <a:srgbClr val="000000"/>
                </a:solidFill>
              </a:rPr>
              <a:t>syscalls</a:t>
            </a:r>
            <a:r>
              <a:rPr lang="en" sz="1200">
                <a:solidFill>
                  <a:srgbClr val="000000"/>
                </a:solidFill>
              </a:rPr>
              <a:t> using </a:t>
            </a:r>
            <a:r>
              <a:rPr b="1" lang="en" sz="1200">
                <a:solidFill>
                  <a:srgbClr val="000000"/>
                </a:solidFill>
              </a:rPr>
              <a:t>NtCreateFile</a:t>
            </a:r>
            <a:r>
              <a:rPr lang="en" sz="1200">
                <a:solidFill>
                  <a:srgbClr val="000000"/>
                </a:solidFill>
              </a:rPr>
              <a:t> bypass higher-level APIs and directly interact with the kernel. This method is faster but can be risky due to undocumented NTAPI changes by Microsoft.</a:t>
            </a:r>
            <a:endParaRPr sz="1200">
              <a:solidFill>
                <a:srgbClr val="000000"/>
              </a:solidFill>
            </a:endParaRPr>
          </a:p>
          <a:p>
            <a:pPr indent="0" lvl="0" marL="0" rtl="0" algn="l">
              <a:spcBef>
                <a:spcPts val="200"/>
              </a:spcBef>
              <a:spcAft>
                <a:spcPts val="1600"/>
              </a:spcAft>
              <a:buNone/>
            </a:pPr>
            <a:r>
              <a:t/>
            </a:r>
            <a:endParaRPr sz="12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pic>
        <p:nvPicPr>
          <p:cNvPr id="130" name="Google Shape;130;p23"/>
          <p:cNvPicPr preferRelativeResize="0"/>
          <p:nvPr/>
        </p:nvPicPr>
        <p:blipFill>
          <a:blip r:embed="rId3">
            <a:alphaModFix/>
          </a:blip>
          <a:stretch>
            <a:fillRect/>
          </a:stretch>
        </p:blipFill>
        <p:spPr>
          <a:xfrm>
            <a:off x="1277225" y="470300"/>
            <a:ext cx="6400800" cy="41148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24"/>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Windows Processes </a:t>
            </a:r>
            <a:endParaRPr/>
          </a:p>
        </p:txBody>
      </p:sp>
      <p:sp>
        <p:nvSpPr>
          <p:cNvPr id="136" name="Google Shape;136;p24"/>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400">
                <a:solidFill>
                  <a:srgbClr val="000000"/>
                </a:solidFill>
              </a:rPr>
              <a:t>Windows Process</a:t>
            </a:r>
            <a:r>
              <a:rPr lang="en" sz="1400">
                <a:solidFill>
                  <a:srgbClr val="000000"/>
                </a:solidFill>
              </a:rPr>
              <a:t>: A process is a program or application running on a Windows system. It consumes system resources such as memory, disk space, and processor time.</a:t>
            </a:r>
            <a:endParaRPr sz="1400">
              <a:solidFill>
                <a:srgbClr val="000000"/>
              </a:solidFill>
            </a:endParaRPr>
          </a:p>
          <a:p>
            <a:pPr indent="0" lvl="0" marL="0" rtl="0" algn="l">
              <a:spcBef>
                <a:spcPts val="1600"/>
              </a:spcBef>
              <a:spcAft>
                <a:spcPts val="0"/>
              </a:spcAft>
              <a:buNone/>
            </a:pPr>
            <a:r>
              <a:rPr b="1" lang="en" sz="1400">
                <a:solidFill>
                  <a:srgbClr val="000000"/>
                </a:solidFill>
              </a:rPr>
              <a:t>Threads in a Process</a:t>
            </a:r>
            <a:r>
              <a:rPr lang="en" sz="1400">
                <a:solidFill>
                  <a:srgbClr val="000000"/>
                </a:solidFill>
              </a:rPr>
              <a:t>: A process can have one or more threads, which are the smallest unit of execution. Each thread runs independently but shares the process's memory space.</a:t>
            </a:r>
            <a:endParaRPr sz="1400">
              <a:solidFill>
                <a:srgbClr val="000000"/>
              </a:solidFill>
            </a:endParaRPr>
          </a:p>
          <a:p>
            <a:pPr indent="0" lvl="0" marL="0" rtl="0" algn="l">
              <a:spcBef>
                <a:spcPts val="1600"/>
              </a:spcBef>
              <a:spcAft>
                <a:spcPts val="0"/>
              </a:spcAft>
              <a:buNone/>
            </a:pPr>
            <a:r>
              <a:rPr b="1" lang="en" sz="1400">
                <a:solidFill>
                  <a:srgbClr val="000000"/>
                </a:solidFill>
              </a:rPr>
              <a:t>Memory Management</a:t>
            </a:r>
            <a:r>
              <a:rPr lang="en" sz="1400">
                <a:solidFill>
                  <a:srgbClr val="000000"/>
                </a:solidFill>
              </a:rPr>
              <a:t>:</a:t>
            </a:r>
            <a:endParaRPr sz="1400">
              <a:solidFill>
                <a:srgbClr val="000000"/>
              </a:solidFill>
            </a:endParaRPr>
          </a:p>
          <a:p>
            <a:pPr indent="-317500" lvl="0" marL="457200" rtl="0" algn="l">
              <a:spcBef>
                <a:spcPts val="1600"/>
              </a:spcBef>
              <a:spcAft>
                <a:spcPts val="0"/>
              </a:spcAft>
              <a:buClr>
                <a:srgbClr val="000000"/>
              </a:buClr>
              <a:buSzPts val="1400"/>
              <a:buFont typeface="Arial"/>
              <a:buChar char="●"/>
            </a:pPr>
            <a:r>
              <a:rPr b="1" lang="en" sz="1400">
                <a:solidFill>
                  <a:srgbClr val="000000"/>
                </a:solidFill>
              </a:rPr>
              <a:t>Private Memory</a:t>
            </a:r>
            <a:r>
              <a:rPr lang="en" sz="1400">
                <a:solidFill>
                  <a:srgbClr val="000000"/>
                </a:solidFill>
              </a:rPr>
              <a:t>: Dedicated to a single process and cannot be shared.</a:t>
            </a:r>
            <a:endParaRPr sz="1400">
              <a:solidFill>
                <a:srgbClr val="000000"/>
              </a:solidFill>
            </a:endParaRPr>
          </a:p>
          <a:p>
            <a:pPr indent="-317500" lvl="0" marL="457200" rtl="0" algn="l">
              <a:spcBef>
                <a:spcPts val="0"/>
              </a:spcBef>
              <a:spcAft>
                <a:spcPts val="0"/>
              </a:spcAft>
              <a:buClr>
                <a:srgbClr val="000000"/>
              </a:buClr>
              <a:buSzPts val="1400"/>
              <a:buFont typeface="Arial"/>
              <a:buChar char="●"/>
            </a:pPr>
            <a:r>
              <a:rPr b="1" lang="en" sz="1400">
                <a:solidFill>
                  <a:srgbClr val="000000"/>
                </a:solidFill>
              </a:rPr>
              <a:t>Mapped Memory</a:t>
            </a:r>
            <a:r>
              <a:rPr lang="en" sz="1400">
                <a:solidFill>
                  <a:srgbClr val="000000"/>
                </a:solidFill>
              </a:rPr>
              <a:t>: Can be shared between processes for data exchange.</a:t>
            </a:r>
            <a:endParaRPr sz="1400">
              <a:solidFill>
                <a:srgbClr val="000000"/>
              </a:solidFill>
            </a:endParaRPr>
          </a:p>
          <a:p>
            <a:pPr indent="0" lvl="0" marL="0" rtl="0" algn="l">
              <a:spcBef>
                <a:spcPts val="1500"/>
              </a:spcBef>
              <a:spcAft>
                <a:spcPts val="0"/>
              </a:spcAft>
              <a:buNone/>
            </a:pPr>
            <a:r>
              <a:rPr b="1" lang="en" sz="1400">
                <a:solidFill>
                  <a:srgbClr val="000000"/>
                </a:solidFill>
              </a:rPr>
              <a:t>Process Environment Block (PEB)</a:t>
            </a:r>
            <a:r>
              <a:rPr lang="en" sz="1400">
                <a:solidFill>
                  <a:srgbClr val="000000"/>
                </a:solidFill>
              </a:rPr>
              <a:t>: A data structure that holds information about the running process, such as its startup parameters and memory layout.</a:t>
            </a:r>
            <a:endParaRPr sz="1400">
              <a:solidFill>
                <a:srgbClr val="000000"/>
              </a:solidFill>
            </a:endParaRPr>
          </a:p>
          <a:p>
            <a:pPr indent="0" lvl="0" marL="0" rtl="0" algn="l">
              <a:spcBef>
                <a:spcPts val="0"/>
              </a:spcBef>
              <a:spcAft>
                <a:spcPts val="1600"/>
              </a:spcAft>
              <a:buNone/>
            </a:pPr>
            <a:r>
              <a:t/>
            </a:r>
            <a:endParaRPr sz="14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25"/>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Windows Memory Management</a:t>
            </a:r>
            <a:endParaRPr/>
          </a:p>
        </p:txBody>
      </p:sp>
      <p:sp>
        <p:nvSpPr>
          <p:cNvPr id="142" name="Google Shape;142;p25"/>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400">
                <a:solidFill>
                  <a:srgbClr val="000000"/>
                </a:solidFill>
              </a:rPr>
              <a:t>Virtual Memory &amp; Paging</a:t>
            </a:r>
            <a:r>
              <a:rPr lang="en" sz="1400">
                <a:solidFill>
                  <a:srgbClr val="000000"/>
                </a:solidFill>
              </a:rPr>
              <a:t>:</a:t>
            </a:r>
            <a:endParaRPr sz="1400">
              <a:solidFill>
                <a:srgbClr val="000000"/>
              </a:solidFill>
            </a:endParaRPr>
          </a:p>
          <a:p>
            <a:pPr indent="-317500" lvl="0" marL="457200" rtl="0" algn="l">
              <a:spcBef>
                <a:spcPts val="1600"/>
              </a:spcBef>
              <a:spcAft>
                <a:spcPts val="0"/>
              </a:spcAft>
              <a:buClr>
                <a:srgbClr val="000000"/>
              </a:buClr>
              <a:buSzPts val="1400"/>
              <a:buFont typeface="Arial"/>
              <a:buChar char="●"/>
            </a:pPr>
            <a:r>
              <a:rPr lang="en" sz="1400">
                <a:solidFill>
                  <a:srgbClr val="000000"/>
                </a:solidFill>
              </a:rPr>
              <a:t>Modern operating systems, including Windows, use </a:t>
            </a:r>
            <a:r>
              <a:rPr b="1" lang="en" sz="1400">
                <a:solidFill>
                  <a:srgbClr val="000000"/>
                </a:solidFill>
              </a:rPr>
              <a:t>virtual memory</a:t>
            </a:r>
            <a:r>
              <a:rPr lang="en" sz="1400">
                <a:solidFill>
                  <a:srgbClr val="000000"/>
                </a:solidFill>
              </a:rPr>
              <a:t> instead of directly mapping memory to physical RAM.</a:t>
            </a:r>
            <a:endParaRPr sz="1400">
              <a:solidFill>
                <a:srgbClr val="000000"/>
              </a:solidFill>
            </a:endParaRPr>
          </a:p>
          <a:p>
            <a:pPr indent="-317500" lvl="0" marL="457200" rtl="0" algn="l">
              <a:spcBef>
                <a:spcPts val="0"/>
              </a:spcBef>
              <a:spcAft>
                <a:spcPts val="0"/>
              </a:spcAft>
              <a:buClr>
                <a:srgbClr val="000000"/>
              </a:buClr>
              <a:buSzPts val="1400"/>
              <a:buFont typeface="Arial"/>
              <a:buChar char="●"/>
            </a:pPr>
            <a:r>
              <a:rPr b="1" lang="en" sz="1400">
                <a:solidFill>
                  <a:srgbClr val="000000"/>
                </a:solidFill>
              </a:rPr>
              <a:t>Virtual memory addresses</a:t>
            </a:r>
            <a:r>
              <a:rPr lang="en" sz="1400">
                <a:solidFill>
                  <a:srgbClr val="000000"/>
                </a:solidFill>
              </a:rPr>
              <a:t> are mapped to physical memory or stored on disk.</a:t>
            </a:r>
            <a:endParaRPr sz="1400">
              <a:solidFill>
                <a:srgbClr val="000000"/>
              </a:solidFill>
            </a:endParaRPr>
          </a:p>
          <a:p>
            <a:pPr indent="-317500" lvl="0" marL="457200" rtl="0" algn="l">
              <a:spcBef>
                <a:spcPts val="0"/>
              </a:spcBef>
              <a:spcAft>
                <a:spcPts val="0"/>
              </a:spcAft>
              <a:buClr>
                <a:srgbClr val="000000"/>
              </a:buClr>
              <a:buSzPts val="1400"/>
              <a:buFont typeface="Roboto"/>
              <a:buChar char="●"/>
            </a:pPr>
            <a:r>
              <a:rPr lang="en" sz="1400">
                <a:solidFill>
                  <a:srgbClr val="000000"/>
                </a:solidFill>
              </a:rPr>
              <a:t>Virtual memory allows processes to use more memory than what is physically available.</a:t>
            </a:r>
            <a:endParaRPr sz="1400">
              <a:solidFill>
                <a:srgbClr val="000000"/>
              </a:solidFill>
            </a:endParaRPr>
          </a:p>
          <a:p>
            <a:pPr indent="0" lvl="0" marL="0" rtl="0" algn="l">
              <a:spcBef>
                <a:spcPts val="1500"/>
              </a:spcBef>
              <a:spcAft>
                <a:spcPts val="0"/>
              </a:spcAft>
              <a:buNone/>
            </a:pPr>
            <a:r>
              <a:rPr b="1" lang="en" sz="1400">
                <a:solidFill>
                  <a:srgbClr val="000000"/>
                </a:solidFill>
              </a:rPr>
              <a:t>Memory Paging</a:t>
            </a:r>
            <a:r>
              <a:rPr lang="en" sz="1400">
                <a:solidFill>
                  <a:srgbClr val="000000"/>
                </a:solidFill>
              </a:rPr>
              <a:t>:</a:t>
            </a:r>
            <a:endParaRPr sz="1400">
              <a:solidFill>
                <a:srgbClr val="000000"/>
              </a:solidFill>
            </a:endParaRPr>
          </a:p>
          <a:p>
            <a:pPr indent="-317500" lvl="0" marL="457200" rtl="0" algn="l">
              <a:spcBef>
                <a:spcPts val="1500"/>
              </a:spcBef>
              <a:spcAft>
                <a:spcPts val="0"/>
              </a:spcAft>
              <a:buClr>
                <a:srgbClr val="000000"/>
              </a:buClr>
              <a:buSzPts val="1400"/>
              <a:buFont typeface="Arial"/>
              <a:buChar char="●"/>
            </a:pPr>
            <a:r>
              <a:rPr lang="en" sz="1400">
                <a:solidFill>
                  <a:srgbClr val="000000"/>
                </a:solidFill>
              </a:rPr>
              <a:t>Memory is divided into </a:t>
            </a:r>
            <a:r>
              <a:rPr b="1" lang="en" sz="1400">
                <a:solidFill>
                  <a:srgbClr val="000000"/>
                </a:solidFill>
              </a:rPr>
              <a:t>4KB pages</a:t>
            </a:r>
            <a:r>
              <a:rPr lang="en" sz="1400">
                <a:solidFill>
                  <a:srgbClr val="000000"/>
                </a:solidFill>
              </a:rPr>
              <a:t>.</a:t>
            </a:r>
            <a:endParaRPr sz="1400">
              <a:solidFill>
                <a:srgbClr val="000000"/>
              </a:solidFill>
            </a:endParaRPr>
          </a:p>
          <a:p>
            <a:pPr indent="-317500" lvl="0" marL="457200" rtl="0" algn="l">
              <a:spcBef>
                <a:spcPts val="0"/>
              </a:spcBef>
              <a:spcAft>
                <a:spcPts val="0"/>
              </a:spcAft>
              <a:buClr>
                <a:srgbClr val="000000"/>
              </a:buClr>
              <a:buSzPts val="1400"/>
              <a:buFont typeface="Arial"/>
              <a:buChar char="●"/>
            </a:pPr>
            <a:r>
              <a:rPr lang="en" sz="1400">
                <a:solidFill>
                  <a:srgbClr val="000000"/>
                </a:solidFill>
              </a:rPr>
              <a:t>Pages can be mapped to </a:t>
            </a:r>
            <a:r>
              <a:rPr b="1" lang="en" sz="1400">
                <a:solidFill>
                  <a:srgbClr val="000000"/>
                </a:solidFill>
              </a:rPr>
              <a:t>RAM</a:t>
            </a:r>
            <a:r>
              <a:rPr lang="en" sz="1400">
                <a:solidFill>
                  <a:srgbClr val="000000"/>
                </a:solidFill>
              </a:rPr>
              <a:t> or to the </a:t>
            </a:r>
            <a:r>
              <a:rPr b="1" lang="en" sz="1400">
                <a:solidFill>
                  <a:srgbClr val="000000"/>
                </a:solidFill>
              </a:rPr>
              <a:t>pagefile</a:t>
            </a:r>
            <a:r>
              <a:rPr lang="en" sz="1400">
                <a:solidFill>
                  <a:srgbClr val="000000"/>
                </a:solidFill>
              </a:rPr>
              <a:t> on disk, optimizing memory usage.</a:t>
            </a:r>
            <a:endParaRPr sz="1400">
              <a:solidFill>
                <a:srgbClr val="000000"/>
              </a:solidFill>
            </a:endParaRPr>
          </a:p>
          <a:p>
            <a:pPr indent="0" lvl="0" marL="0" rtl="0" algn="l">
              <a:spcBef>
                <a:spcPts val="1500"/>
              </a:spcBef>
              <a:spcAft>
                <a:spcPts val="1600"/>
              </a:spcAft>
              <a:buNone/>
            </a:pPr>
            <a:r>
              <a:t/>
            </a:r>
            <a:endParaRPr sz="1400"/>
          </a:p>
        </p:txBody>
      </p:sp>
      <p:pic>
        <p:nvPicPr>
          <p:cNvPr id="143" name="Google Shape;143;p25"/>
          <p:cNvPicPr preferRelativeResize="0"/>
          <p:nvPr/>
        </p:nvPicPr>
        <p:blipFill>
          <a:blip r:embed="rId3">
            <a:alphaModFix/>
          </a:blip>
          <a:stretch>
            <a:fillRect/>
          </a:stretch>
        </p:blipFill>
        <p:spPr>
          <a:xfrm>
            <a:off x="6362500" y="86526"/>
            <a:ext cx="2649025" cy="16243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26"/>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Windows Memory Management</a:t>
            </a:r>
            <a:endParaRPr/>
          </a:p>
        </p:txBody>
      </p:sp>
      <p:sp>
        <p:nvSpPr>
          <p:cNvPr id="149" name="Google Shape;149;p26"/>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400">
                <a:solidFill>
                  <a:srgbClr val="000000"/>
                </a:solidFill>
              </a:rPr>
              <a:t>Page States</a:t>
            </a:r>
            <a:r>
              <a:rPr lang="en" sz="1400">
                <a:solidFill>
                  <a:srgbClr val="000000"/>
                </a:solidFill>
              </a:rPr>
              <a:t>:</a:t>
            </a:r>
            <a:endParaRPr sz="1400">
              <a:solidFill>
                <a:srgbClr val="000000"/>
              </a:solidFill>
            </a:endParaRPr>
          </a:p>
          <a:p>
            <a:pPr indent="-317500" lvl="0" marL="457200" rtl="0" algn="l">
              <a:spcBef>
                <a:spcPts val="1600"/>
              </a:spcBef>
              <a:spcAft>
                <a:spcPts val="0"/>
              </a:spcAft>
              <a:buClr>
                <a:srgbClr val="000000"/>
              </a:buClr>
              <a:buSzPts val="1400"/>
              <a:buFont typeface="Arial"/>
              <a:buChar char="●"/>
            </a:pPr>
            <a:r>
              <a:rPr b="1" lang="en" sz="1400">
                <a:solidFill>
                  <a:srgbClr val="000000"/>
                </a:solidFill>
              </a:rPr>
              <a:t>Free</a:t>
            </a:r>
            <a:r>
              <a:rPr lang="en" sz="1400">
                <a:solidFill>
                  <a:srgbClr val="000000"/>
                </a:solidFill>
              </a:rPr>
              <a:t>: Unused memory, not yet allocated.</a:t>
            </a:r>
            <a:endParaRPr sz="1400">
              <a:solidFill>
                <a:srgbClr val="000000"/>
              </a:solidFill>
            </a:endParaRPr>
          </a:p>
          <a:p>
            <a:pPr indent="-317500" lvl="0" marL="457200" rtl="0" algn="l">
              <a:spcBef>
                <a:spcPts val="0"/>
              </a:spcBef>
              <a:spcAft>
                <a:spcPts val="0"/>
              </a:spcAft>
              <a:buClr>
                <a:srgbClr val="000000"/>
              </a:buClr>
              <a:buSzPts val="1400"/>
              <a:buFont typeface="Arial"/>
              <a:buChar char="●"/>
            </a:pPr>
            <a:r>
              <a:rPr b="1" lang="en" sz="1400">
                <a:solidFill>
                  <a:srgbClr val="000000"/>
                </a:solidFill>
              </a:rPr>
              <a:t>Reserved</a:t>
            </a:r>
            <a:r>
              <a:rPr lang="en" sz="1400">
                <a:solidFill>
                  <a:srgbClr val="000000"/>
                </a:solidFill>
              </a:rPr>
              <a:t>: Memory reserved for future use, inaccessible until committed.</a:t>
            </a:r>
            <a:endParaRPr sz="1400">
              <a:solidFill>
                <a:srgbClr val="000000"/>
              </a:solidFill>
            </a:endParaRPr>
          </a:p>
          <a:p>
            <a:pPr indent="-317500" lvl="0" marL="457200" rtl="0" algn="l">
              <a:spcBef>
                <a:spcPts val="0"/>
              </a:spcBef>
              <a:spcAft>
                <a:spcPts val="0"/>
              </a:spcAft>
              <a:buClr>
                <a:srgbClr val="000000"/>
              </a:buClr>
              <a:buSzPts val="1400"/>
              <a:buFont typeface="Arial"/>
              <a:buChar char="●"/>
            </a:pPr>
            <a:r>
              <a:rPr b="1" lang="en" sz="1400">
                <a:solidFill>
                  <a:srgbClr val="000000"/>
                </a:solidFill>
              </a:rPr>
              <a:t>Committed</a:t>
            </a:r>
            <a:r>
              <a:rPr lang="en" sz="1400">
                <a:solidFill>
                  <a:srgbClr val="000000"/>
                </a:solidFill>
              </a:rPr>
              <a:t>: Memory mapped to physical storage, accessible by processes.</a:t>
            </a:r>
            <a:endParaRPr sz="1400">
              <a:solidFill>
                <a:srgbClr val="000000"/>
              </a:solidFill>
            </a:endParaRPr>
          </a:p>
          <a:p>
            <a:pPr indent="0" lvl="0" marL="0" rtl="0" algn="l">
              <a:spcBef>
                <a:spcPts val="1500"/>
              </a:spcBef>
              <a:spcAft>
                <a:spcPts val="0"/>
              </a:spcAft>
              <a:buNone/>
            </a:pPr>
            <a:r>
              <a:rPr b="1" lang="en" sz="1400">
                <a:solidFill>
                  <a:srgbClr val="000000"/>
                </a:solidFill>
              </a:rPr>
              <a:t>Memory Protection</a:t>
            </a:r>
            <a:r>
              <a:rPr lang="en" sz="1400">
                <a:solidFill>
                  <a:srgbClr val="000000"/>
                </a:solidFill>
              </a:rPr>
              <a:t>:</a:t>
            </a:r>
            <a:endParaRPr sz="1400">
              <a:solidFill>
                <a:srgbClr val="000000"/>
              </a:solidFill>
            </a:endParaRPr>
          </a:p>
          <a:p>
            <a:pPr indent="-317500" lvl="0" marL="457200" rtl="0" algn="l">
              <a:spcBef>
                <a:spcPts val="1500"/>
              </a:spcBef>
              <a:spcAft>
                <a:spcPts val="0"/>
              </a:spcAft>
              <a:buClr>
                <a:srgbClr val="000000"/>
              </a:buClr>
              <a:buSzPts val="1400"/>
              <a:buFont typeface="Arial"/>
              <a:buChar char="●"/>
            </a:pPr>
            <a:r>
              <a:rPr b="1" lang="en" sz="1400">
                <a:solidFill>
                  <a:srgbClr val="000000"/>
                </a:solidFill>
              </a:rPr>
              <a:t>Data Execution Prevention (DEP)</a:t>
            </a:r>
            <a:r>
              <a:rPr lang="en" sz="1400">
                <a:solidFill>
                  <a:srgbClr val="000000"/>
                </a:solidFill>
              </a:rPr>
              <a:t>: Prevents execution of code in certain memory regions.</a:t>
            </a:r>
            <a:endParaRPr sz="1400">
              <a:solidFill>
                <a:srgbClr val="000000"/>
              </a:solidFill>
            </a:endParaRPr>
          </a:p>
          <a:p>
            <a:pPr indent="-317500" lvl="0" marL="457200" rtl="0" algn="l">
              <a:spcBef>
                <a:spcPts val="0"/>
              </a:spcBef>
              <a:spcAft>
                <a:spcPts val="0"/>
              </a:spcAft>
              <a:buClr>
                <a:srgbClr val="000000"/>
              </a:buClr>
              <a:buSzPts val="1400"/>
              <a:buFont typeface="Arial"/>
              <a:buChar char="●"/>
            </a:pPr>
            <a:r>
              <a:rPr b="1" lang="en" sz="1400">
                <a:solidFill>
                  <a:srgbClr val="000000"/>
                </a:solidFill>
              </a:rPr>
              <a:t>Address Space Layout Randomization (ASLR)</a:t>
            </a:r>
            <a:r>
              <a:rPr lang="en" sz="1400">
                <a:solidFill>
                  <a:srgbClr val="000000"/>
                </a:solidFill>
              </a:rPr>
              <a:t>: Randomizes memory address space to prevent exploits targeting specific memory locations.</a:t>
            </a:r>
            <a:endParaRPr sz="1400">
              <a:solidFill>
                <a:srgbClr val="000000"/>
              </a:solidFill>
            </a:endParaRPr>
          </a:p>
          <a:p>
            <a:pPr indent="0" lvl="0" marL="0" rtl="0" algn="l">
              <a:spcBef>
                <a:spcPts val="1500"/>
              </a:spcBef>
              <a:spcAft>
                <a:spcPts val="1600"/>
              </a:spcAft>
              <a:buNone/>
            </a:pPr>
            <a:r>
              <a:t/>
            </a:r>
            <a:endParaRPr sz="14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27"/>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Assembly </a:t>
            </a:r>
            <a:r>
              <a:rPr lang="en"/>
              <a:t>Language</a:t>
            </a:r>
            <a:endParaRPr/>
          </a:p>
        </p:txBody>
      </p:sp>
      <p:sp>
        <p:nvSpPr>
          <p:cNvPr id="155" name="Google Shape;155;p27"/>
          <p:cNvSpPr txBox="1"/>
          <p:nvPr>
            <p:ph idx="1" type="body"/>
          </p:nvPr>
        </p:nvSpPr>
        <p:spPr>
          <a:xfrm>
            <a:off x="331650" y="1754475"/>
            <a:ext cx="8502600" cy="308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000000"/>
                </a:solidFill>
              </a:rPr>
              <a:t>A low-level programming language that is closely related to machine code. Each assembly instruction corresponds directly to a machine instruction. Commonly used in </a:t>
            </a:r>
            <a:r>
              <a:rPr b="1" lang="en" sz="1200">
                <a:solidFill>
                  <a:srgbClr val="000000"/>
                </a:solidFill>
              </a:rPr>
              <a:t>malware analysis</a:t>
            </a:r>
            <a:r>
              <a:rPr lang="en" sz="1200">
                <a:solidFill>
                  <a:srgbClr val="000000"/>
                </a:solidFill>
              </a:rPr>
              <a:t>, reverse engineering, and performance-critical software development.</a:t>
            </a:r>
            <a:endParaRPr sz="1200">
              <a:solidFill>
                <a:srgbClr val="000000"/>
              </a:solidFill>
            </a:endParaRPr>
          </a:p>
          <a:p>
            <a:pPr indent="0" lvl="0" marL="0" rtl="0" algn="l">
              <a:spcBef>
                <a:spcPts val="1600"/>
              </a:spcBef>
              <a:spcAft>
                <a:spcPts val="0"/>
              </a:spcAft>
              <a:buNone/>
            </a:pPr>
            <a:r>
              <a:rPr b="1" lang="en" sz="1200">
                <a:solidFill>
                  <a:srgbClr val="000000"/>
                </a:solidFill>
              </a:rPr>
              <a:t>Key Components:</a:t>
            </a:r>
            <a:endParaRPr b="1" sz="1200">
              <a:solidFill>
                <a:srgbClr val="000000"/>
              </a:solidFill>
            </a:endParaRPr>
          </a:p>
          <a:p>
            <a:pPr indent="-304800" lvl="0" marL="457200" rtl="0" algn="l">
              <a:spcBef>
                <a:spcPts val="1500"/>
              </a:spcBef>
              <a:spcAft>
                <a:spcPts val="0"/>
              </a:spcAft>
              <a:buClr>
                <a:srgbClr val="000000"/>
              </a:buClr>
              <a:buSzPts val="1200"/>
              <a:buFont typeface="Arial"/>
              <a:buChar char="●"/>
            </a:pPr>
            <a:r>
              <a:rPr b="1" lang="en" sz="1200">
                <a:solidFill>
                  <a:srgbClr val="000000"/>
                </a:solidFill>
              </a:rPr>
              <a:t>Registers</a:t>
            </a:r>
            <a:r>
              <a:rPr lang="en" sz="1200">
                <a:solidFill>
                  <a:srgbClr val="000000"/>
                </a:solidFill>
              </a:rPr>
              <a:t>: Small, fast storage locations in the CPU used for operations.</a:t>
            </a:r>
            <a:endParaRPr sz="1200">
              <a:solidFill>
                <a:srgbClr val="000000"/>
              </a:solidFill>
            </a:endParaRPr>
          </a:p>
          <a:p>
            <a:pPr indent="-304800" lvl="1" marL="914400" rtl="0" algn="l">
              <a:spcBef>
                <a:spcPts val="0"/>
              </a:spcBef>
              <a:spcAft>
                <a:spcPts val="0"/>
              </a:spcAft>
              <a:buClr>
                <a:srgbClr val="000000"/>
              </a:buClr>
              <a:buSzPts val="1200"/>
              <a:buFont typeface="Arial"/>
              <a:buChar char="○"/>
            </a:pPr>
            <a:r>
              <a:rPr b="1" lang="en" sz="1200">
                <a:solidFill>
                  <a:srgbClr val="000000"/>
                </a:solidFill>
              </a:rPr>
              <a:t>x86 (32-bit)</a:t>
            </a:r>
            <a:r>
              <a:rPr lang="en" sz="1200">
                <a:solidFill>
                  <a:srgbClr val="000000"/>
                </a:solidFill>
              </a:rPr>
              <a:t>: Registers like </a:t>
            </a:r>
            <a:r>
              <a:rPr b="1" lang="en" sz="1200">
                <a:solidFill>
                  <a:srgbClr val="000000"/>
                </a:solidFill>
              </a:rPr>
              <a:t>EAX, EBX, ECX</a:t>
            </a:r>
            <a:r>
              <a:rPr lang="en" sz="1200">
                <a:solidFill>
                  <a:srgbClr val="000000"/>
                </a:solidFill>
              </a:rPr>
              <a:t>, and </a:t>
            </a:r>
            <a:r>
              <a:rPr b="1" lang="en" sz="1200">
                <a:solidFill>
                  <a:srgbClr val="000000"/>
                </a:solidFill>
              </a:rPr>
              <a:t>ESP</a:t>
            </a:r>
            <a:r>
              <a:rPr lang="en" sz="1200">
                <a:solidFill>
                  <a:srgbClr val="000000"/>
                </a:solidFill>
              </a:rPr>
              <a:t> (stack pointer) handle 32-bit data and memory addresses.</a:t>
            </a:r>
            <a:endParaRPr sz="1200">
              <a:solidFill>
                <a:srgbClr val="000000"/>
              </a:solidFill>
            </a:endParaRPr>
          </a:p>
          <a:p>
            <a:pPr indent="-304800" lvl="1" marL="914400" rtl="0" algn="l">
              <a:spcBef>
                <a:spcPts val="0"/>
              </a:spcBef>
              <a:spcAft>
                <a:spcPts val="0"/>
              </a:spcAft>
              <a:buClr>
                <a:srgbClr val="000000"/>
              </a:buClr>
              <a:buSzPts val="1200"/>
              <a:buFont typeface="Arial"/>
              <a:buChar char="○"/>
            </a:pPr>
            <a:r>
              <a:rPr b="1" lang="en" sz="1200">
                <a:solidFill>
                  <a:srgbClr val="000000"/>
                </a:solidFill>
              </a:rPr>
              <a:t>x64 (64-bit)</a:t>
            </a:r>
            <a:r>
              <a:rPr lang="en" sz="1200">
                <a:solidFill>
                  <a:srgbClr val="000000"/>
                </a:solidFill>
              </a:rPr>
              <a:t>: Registers are expanded to 64-bit versions like </a:t>
            </a:r>
            <a:r>
              <a:rPr b="1" lang="en" sz="1200">
                <a:solidFill>
                  <a:srgbClr val="000000"/>
                </a:solidFill>
              </a:rPr>
              <a:t>RAX, RBX, RCX</a:t>
            </a:r>
            <a:r>
              <a:rPr lang="en" sz="1200">
                <a:solidFill>
                  <a:srgbClr val="000000"/>
                </a:solidFill>
              </a:rPr>
              <a:t>, allowing more data handling and larger memory addresses.</a:t>
            </a:r>
            <a:endParaRPr sz="1200">
              <a:solidFill>
                <a:srgbClr val="000000"/>
              </a:solidFill>
            </a:endParaRPr>
          </a:p>
          <a:p>
            <a:pPr indent="-304800" lvl="0" marL="457200" rtl="0" algn="l">
              <a:spcBef>
                <a:spcPts val="0"/>
              </a:spcBef>
              <a:spcAft>
                <a:spcPts val="0"/>
              </a:spcAft>
              <a:buClr>
                <a:srgbClr val="000000"/>
              </a:buClr>
              <a:buSzPts val="1200"/>
              <a:buFont typeface="Arial"/>
              <a:buChar char="●"/>
            </a:pPr>
            <a:r>
              <a:rPr b="1" lang="en" sz="1200">
                <a:solidFill>
                  <a:srgbClr val="000000"/>
                </a:solidFill>
              </a:rPr>
              <a:t>Instructions</a:t>
            </a:r>
            <a:r>
              <a:rPr lang="en" sz="1200">
                <a:solidFill>
                  <a:srgbClr val="000000"/>
                </a:solidFill>
              </a:rPr>
              <a:t>: Common assembly instructions include:</a:t>
            </a:r>
            <a:endParaRPr sz="1200">
              <a:solidFill>
                <a:srgbClr val="000000"/>
              </a:solidFill>
            </a:endParaRPr>
          </a:p>
          <a:p>
            <a:pPr indent="-304800" lvl="1" marL="914400" rtl="0" algn="l">
              <a:spcBef>
                <a:spcPts val="0"/>
              </a:spcBef>
              <a:spcAft>
                <a:spcPts val="0"/>
              </a:spcAft>
              <a:buClr>
                <a:srgbClr val="000000"/>
              </a:buClr>
              <a:buSzPts val="1200"/>
              <a:buFont typeface="Arial"/>
              <a:buChar char="○"/>
            </a:pPr>
            <a:r>
              <a:rPr b="1" lang="en" sz="1200">
                <a:solidFill>
                  <a:srgbClr val="000000"/>
                </a:solidFill>
              </a:rPr>
              <a:t>MOV</a:t>
            </a:r>
            <a:r>
              <a:rPr lang="en" sz="1200">
                <a:solidFill>
                  <a:srgbClr val="000000"/>
                </a:solidFill>
              </a:rPr>
              <a:t>: Moves data between registers or memory locations.</a:t>
            </a:r>
            <a:endParaRPr sz="1200">
              <a:solidFill>
                <a:srgbClr val="000000"/>
              </a:solidFill>
            </a:endParaRPr>
          </a:p>
          <a:p>
            <a:pPr indent="-304800" lvl="1" marL="914400" rtl="0" algn="l">
              <a:spcBef>
                <a:spcPts val="0"/>
              </a:spcBef>
              <a:spcAft>
                <a:spcPts val="0"/>
              </a:spcAft>
              <a:buClr>
                <a:srgbClr val="000000"/>
              </a:buClr>
              <a:buSzPts val="1200"/>
              <a:buFont typeface="Arial"/>
              <a:buChar char="○"/>
            </a:pPr>
            <a:r>
              <a:rPr b="1" lang="en" sz="1200">
                <a:solidFill>
                  <a:srgbClr val="000000"/>
                </a:solidFill>
              </a:rPr>
              <a:t>PUSH/POP</a:t>
            </a:r>
            <a:r>
              <a:rPr lang="en" sz="1200">
                <a:solidFill>
                  <a:srgbClr val="000000"/>
                </a:solidFill>
              </a:rPr>
              <a:t>: Stack operations for saving and retrieving data.</a:t>
            </a:r>
            <a:endParaRPr sz="1200">
              <a:solidFill>
                <a:srgbClr val="000000"/>
              </a:solidFill>
            </a:endParaRPr>
          </a:p>
          <a:p>
            <a:pPr indent="-304800" lvl="1" marL="914400" rtl="0" algn="l">
              <a:spcBef>
                <a:spcPts val="0"/>
              </a:spcBef>
              <a:spcAft>
                <a:spcPts val="0"/>
              </a:spcAft>
              <a:buClr>
                <a:srgbClr val="000000"/>
              </a:buClr>
              <a:buSzPts val="1200"/>
              <a:buFont typeface="Arial"/>
              <a:buChar char="○"/>
            </a:pPr>
            <a:r>
              <a:rPr b="1" lang="en" sz="1200">
                <a:solidFill>
                  <a:srgbClr val="000000"/>
                </a:solidFill>
              </a:rPr>
              <a:t>CALL/RET</a:t>
            </a:r>
            <a:r>
              <a:rPr lang="en" sz="1200">
                <a:solidFill>
                  <a:srgbClr val="000000"/>
                </a:solidFill>
              </a:rPr>
              <a:t>: Function calls and returns, controlling the flow of execution.</a:t>
            </a:r>
            <a:endParaRPr sz="1200">
              <a:solidFill>
                <a:srgbClr val="000000"/>
              </a:solidFill>
            </a:endParaRPr>
          </a:p>
          <a:p>
            <a:pPr indent="-304800" lvl="1" marL="914400" rtl="0" algn="l">
              <a:spcBef>
                <a:spcPts val="0"/>
              </a:spcBef>
              <a:spcAft>
                <a:spcPts val="0"/>
              </a:spcAft>
              <a:buClr>
                <a:srgbClr val="000000"/>
              </a:buClr>
              <a:buSzPts val="1200"/>
              <a:buFont typeface="Arial"/>
              <a:buChar char="○"/>
            </a:pPr>
            <a:r>
              <a:rPr b="1" lang="en" sz="1200">
                <a:solidFill>
                  <a:srgbClr val="000000"/>
                </a:solidFill>
              </a:rPr>
              <a:t>JMP</a:t>
            </a:r>
            <a:r>
              <a:rPr lang="en" sz="1200">
                <a:solidFill>
                  <a:srgbClr val="000000"/>
                </a:solidFill>
              </a:rPr>
              <a:t>: Unconditional jumps used for branching.</a:t>
            </a:r>
            <a:endParaRPr sz="1200">
              <a:solidFill>
                <a:srgbClr val="000000"/>
              </a:solidFill>
            </a:endParaRPr>
          </a:p>
          <a:p>
            <a:pPr indent="0" lvl="0" marL="457200" rtl="0" algn="l">
              <a:spcBef>
                <a:spcPts val="1500"/>
              </a:spcBef>
              <a:spcAft>
                <a:spcPts val="0"/>
              </a:spcAft>
              <a:buNone/>
            </a:pPr>
            <a:r>
              <a:t/>
            </a:r>
            <a:endParaRPr sz="1200">
              <a:solidFill>
                <a:srgbClr val="000000"/>
              </a:solidFill>
            </a:endParaRPr>
          </a:p>
          <a:p>
            <a:pPr indent="0" lvl="0" marL="0" rtl="0" algn="l">
              <a:spcBef>
                <a:spcPts val="1500"/>
              </a:spcBef>
              <a:spcAft>
                <a:spcPts val="0"/>
              </a:spcAft>
              <a:buNone/>
            </a:pPr>
            <a:r>
              <a:t/>
            </a:r>
            <a:endParaRPr sz="1200">
              <a:solidFill>
                <a:srgbClr val="000000"/>
              </a:solidFill>
            </a:endParaRPr>
          </a:p>
          <a:p>
            <a:pPr indent="0" lvl="0" marL="0" rtl="0" algn="l">
              <a:spcBef>
                <a:spcPts val="1600"/>
              </a:spcBef>
              <a:spcAft>
                <a:spcPts val="1600"/>
              </a:spcAft>
              <a:buNone/>
            </a:pPr>
            <a:r>
              <a:t/>
            </a:r>
            <a:endParaRPr sz="12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8"/>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Assembly Language</a:t>
            </a:r>
            <a:endParaRPr/>
          </a:p>
        </p:txBody>
      </p:sp>
      <p:sp>
        <p:nvSpPr>
          <p:cNvPr id="161" name="Google Shape;161;p28"/>
          <p:cNvSpPr txBox="1"/>
          <p:nvPr>
            <p:ph idx="1" type="body"/>
          </p:nvPr>
        </p:nvSpPr>
        <p:spPr>
          <a:xfrm>
            <a:off x="471900" y="1919075"/>
            <a:ext cx="4607100" cy="27102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b="1" lang="en" sz="1100">
                <a:solidFill>
                  <a:srgbClr val="000000"/>
                </a:solidFill>
              </a:rPr>
              <a:t>x86 vs. x64 Assembly:</a:t>
            </a:r>
            <a:endParaRPr b="1" sz="1100">
              <a:solidFill>
                <a:srgbClr val="000000"/>
              </a:solidFill>
            </a:endParaRPr>
          </a:p>
          <a:p>
            <a:pPr indent="-298450" lvl="0" marL="457200" rtl="0" algn="l">
              <a:spcBef>
                <a:spcPts val="1500"/>
              </a:spcBef>
              <a:spcAft>
                <a:spcPts val="0"/>
              </a:spcAft>
              <a:buClr>
                <a:srgbClr val="000000"/>
              </a:buClr>
              <a:buSzPts val="1100"/>
              <a:buFont typeface="Arial"/>
              <a:buChar char="●"/>
            </a:pPr>
            <a:r>
              <a:rPr b="1" lang="en" sz="1100">
                <a:solidFill>
                  <a:srgbClr val="000000"/>
                </a:solidFill>
              </a:rPr>
              <a:t>x86 (32-bit)</a:t>
            </a:r>
            <a:r>
              <a:rPr lang="en" sz="1100">
                <a:solidFill>
                  <a:srgbClr val="000000"/>
                </a:solidFill>
              </a:rPr>
              <a:t>: Limited to 32-bit instructions, smaller address space</a:t>
            </a:r>
            <a:br>
              <a:rPr lang="en" sz="1100">
                <a:solidFill>
                  <a:srgbClr val="000000"/>
                </a:solidFill>
              </a:rPr>
            </a:br>
            <a:r>
              <a:rPr lang="en" sz="1100">
                <a:solidFill>
                  <a:srgbClr val="000000"/>
                </a:solidFill>
              </a:rPr>
              <a:t>.</a:t>
            </a:r>
            <a:endParaRPr sz="1100">
              <a:solidFill>
                <a:srgbClr val="000000"/>
              </a:solidFill>
            </a:endParaRPr>
          </a:p>
          <a:p>
            <a:pPr indent="-298450" lvl="0" marL="457200" rtl="0" algn="l">
              <a:spcBef>
                <a:spcPts val="0"/>
              </a:spcBef>
              <a:spcAft>
                <a:spcPts val="0"/>
              </a:spcAft>
              <a:buClr>
                <a:srgbClr val="000000"/>
              </a:buClr>
              <a:buSzPts val="1100"/>
              <a:buFont typeface="Arial"/>
              <a:buChar char="●"/>
            </a:pPr>
            <a:r>
              <a:rPr b="1" lang="en" sz="1100">
                <a:solidFill>
                  <a:srgbClr val="000000"/>
                </a:solidFill>
              </a:rPr>
              <a:t>x64 (64-bit)</a:t>
            </a:r>
            <a:r>
              <a:rPr lang="en" sz="1100">
                <a:solidFill>
                  <a:srgbClr val="000000"/>
                </a:solidFill>
              </a:rPr>
              <a:t>: Supports 64-bit operations, enabling larger data types and better performance for modern applications.</a:t>
            </a:r>
            <a:endParaRPr/>
          </a:p>
        </p:txBody>
      </p:sp>
      <p:pic>
        <p:nvPicPr>
          <p:cNvPr id="162" name="Google Shape;162;p28"/>
          <p:cNvPicPr preferRelativeResize="0"/>
          <p:nvPr/>
        </p:nvPicPr>
        <p:blipFill>
          <a:blip r:embed="rId3">
            <a:alphaModFix/>
          </a:blip>
          <a:stretch>
            <a:fillRect/>
          </a:stretch>
        </p:blipFill>
        <p:spPr>
          <a:xfrm>
            <a:off x="5735690" y="2112675"/>
            <a:ext cx="3069835" cy="27102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29"/>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Windows API</a:t>
            </a:r>
            <a:endParaRPr/>
          </a:p>
        </p:txBody>
      </p:sp>
      <p:sp>
        <p:nvSpPr>
          <p:cNvPr id="168" name="Google Shape;168;p29"/>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rgbClr val="000000"/>
                </a:solidFill>
              </a:rPr>
              <a:t>WinAPI: </a:t>
            </a:r>
            <a:endParaRPr sz="1100">
              <a:solidFill>
                <a:srgbClr val="000000"/>
              </a:solidFill>
            </a:endParaRPr>
          </a:p>
          <a:p>
            <a:pPr indent="-298450" lvl="0" marL="457200" rtl="0" algn="l">
              <a:spcBef>
                <a:spcPts val="1600"/>
              </a:spcBef>
              <a:spcAft>
                <a:spcPts val="0"/>
              </a:spcAft>
              <a:buClr>
                <a:srgbClr val="000000"/>
              </a:buClr>
              <a:buSzPts val="1100"/>
              <a:buFont typeface="Roboto"/>
              <a:buChar char="●"/>
            </a:pPr>
            <a:r>
              <a:rPr lang="en" sz="1100">
                <a:solidFill>
                  <a:srgbClr val="000000"/>
                </a:solidFill>
              </a:rPr>
              <a:t>A set of functions that allows applications to interact with the Windows operating system, including tasks like file operations, displaying graphics, and managing processes.</a:t>
            </a:r>
            <a:endParaRPr sz="1100">
              <a:solidFill>
                <a:srgbClr val="000000"/>
              </a:solidFill>
            </a:endParaRPr>
          </a:p>
          <a:p>
            <a:pPr indent="-298450" lvl="0" marL="457200" rtl="0" algn="l">
              <a:spcBef>
                <a:spcPts val="0"/>
              </a:spcBef>
              <a:spcAft>
                <a:spcPts val="0"/>
              </a:spcAft>
              <a:buClr>
                <a:srgbClr val="000000"/>
              </a:buClr>
              <a:buSzPts val="1100"/>
              <a:buFont typeface="Arial"/>
              <a:buChar char="●"/>
            </a:pPr>
            <a:r>
              <a:rPr lang="en" sz="1100">
                <a:solidFill>
                  <a:srgbClr val="000000"/>
                </a:solidFill>
              </a:rPr>
              <a:t>Common subsystem DLLs include </a:t>
            </a:r>
            <a:r>
              <a:rPr lang="en" sz="1100">
                <a:solidFill>
                  <a:srgbClr val="188038"/>
                </a:solidFill>
              </a:rPr>
              <a:t>kernel32.dll</a:t>
            </a:r>
            <a:r>
              <a:rPr lang="en" sz="1100">
                <a:solidFill>
                  <a:srgbClr val="000000"/>
                </a:solidFill>
              </a:rPr>
              <a:t>, </a:t>
            </a:r>
            <a:r>
              <a:rPr lang="en" sz="1100">
                <a:solidFill>
                  <a:srgbClr val="188038"/>
                </a:solidFill>
              </a:rPr>
              <a:t>user32.dll</a:t>
            </a:r>
            <a:r>
              <a:rPr lang="en" sz="1100">
                <a:solidFill>
                  <a:srgbClr val="000000"/>
                </a:solidFill>
              </a:rPr>
              <a:t>, and </a:t>
            </a:r>
            <a:r>
              <a:rPr lang="en" sz="1100">
                <a:solidFill>
                  <a:srgbClr val="188038"/>
                </a:solidFill>
              </a:rPr>
              <a:t>ntdll.dll</a:t>
            </a:r>
            <a:r>
              <a:rPr lang="en" sz="1100">
                <a:solidFill>
                  <a:srgbClr val="000000"/>
                </a:solidFill>
              </a:rPr>
              <a:t>. These expose system-level APIs to user-mode applications.</a:t>
            </a:r>
            <a:endParaRPr sz="1100">
              <a:solidFill>
                <a:srgbClr val="000000"/>
              </a:solidFill>
            </a:endParaRPr>
          </a:p>
          <a:p>
            <a:pPr indent="0" lvl="0" marL="0" rtl="0" algn="l">
              <a:spcBef>
                <a:spcPts val="1500"/>
              </a:spcBef>
              <a:spcAft>
                <a:spcPts val="0"/>
              </a:spcAft>
              <a:buNone/>
            </a:pPr>
            <a:r>
              <a:rPr b="1" lang="en" sz="1100">
                <a:solidFill>
                  <a:srgbClr val="000000"/>
                </a:solidFill>
              </a:rPr>
              <a:t>Data Types</a:t>
            </a:r>
            <a:r>
              <a:rPr lang="en" sz="1100">
                <a:solidFill>
                  <a:srgbClr val="000000"/>
                </a:solidFill>
              </a:rPr>
              <a:t>:</a:t>
            </a:r>
            <a:endParaRPr sz="1100">
              <a:solidFill>
                <a:srgbClr val="000000"/>
              </a:solidFill>
            </a:endParaRPr>
          </a:p>
          <a:p>
            <a:pPr indent="-298450" lvl="0" marL="457200" rtl="0" algn="l">
              <a:spcBef>
                <a:spcPts val="1500"/>
              </a:spcBef>
              <a:spcAft>
                <a:spcPts val="0"/>
              </a:spcAft>
              <a:buClr>
                <a:srgbClr val="000000"/>
              </a:buClr>
              <a:buSzPts val="1100"/>
              <a:buFont typeface="Arial"/>
              <a:buChar char="●"/>
            </a:pPr>
            <a:r>
              <a:rPr b="1" lang="en" sz="1100">
                <a:solidFill>
                  <a:srgbClr val="000000"/>
                </a:solidFill>
              </a:rPr>
              <a:t>DWORD</a:t>
            </a:r>
            <a:r>
              <a:rPr lang="en" sz="1100">
                <a:solidFill>
                  <a:srgbClr val="000000"/>
                </a:solidFill>
              </a:rPr>
              <a:t>: A 32-bit unsigned integer used in both 32-bit and 64-bit systems.</a:t>
            </a:r>
            <a:endParaRPr sz="1100">
              <a:solidFill>
                <a:srgbClr val="000000"/>
              </a:solidFill>
            </a:endParaRPr>
          </a:p>
          <a:p>
            <a:pPr indent="-298450" lvl="0" marL="457200" rtl="0" algn="l">
              <a:spcBef>
                <a:spcPts val="0"/>
              </a:spcBef>
              <a:spcAft>
                <a:spcPts val="0"/>
              </a:spcAft>
              <a:buClr>
                <a:srgbClr val="000000"/>
              </a:buClr>
              <a:buSzPts val="1100"/>
              <a:buFont typeface="Arial"/>
              <a:buChar char="●"/>
            </a:pPr>
            <a:r>
              <a:rPr b="1" lang="en" sz="1100">
                <a:solidFill>
                  <a:srgbClr val="000000"/>
                </a:solidFill>
              </a:rPr>
              <a:t>HANDLE</a:t>
            </a:r>
            <a:r>
              <a:rPr lang="en" sz="1100">
                <a:solidFill>
                  <a:srgbClr val="000000"/>
                </a:solidFill>
              </a:rPr>
              <a:t>: A value that specifies an object the OS is managing (e.g., file, process, or thread).</a:t>
            </a:r>
            <a:endParaRPr sz="1100">
              <a:solidFill>
                <a:srgbClr val="000000"/>
              </a:solidFill>
            </a:endParaRPr>
          </a:p>
          <a:p>
            <a:pPr indent="-298450" lvl="0" marL="457200" rtl="0" algn="l">
              <a:spcBef>
                <a:spcPts val="0"/>
              </a:spcBef>
              <a:spcAft>
                <a:spcPts val="0"/>
              </a:spcAft>
              <a:buClr>
                <a:srgbClr val="000000"/>
              </a:buClr>
              <a:buSzPts val="1100"/>
              <a:buFont typeface="Arial"/>
              <a:buChar char="●"/>
            </a:pPr>
            <a:r>
              <a:rPr b="1" lang="en" sz="1100">
                <a:solidFill>
                  <a:srgbClr val="000000"/>
                </a:solidFill>
              </a:rPr>
              <a:t>LPCSTR/PCSTR</a:t>
            </a:r>
            <a:r>
              <a:rPr lang="en" sz="1100">
                <a:solidFill>
                  <a:srgbClr val="000000"/>
                </a:solidFill>
              </a:rPr>
              <a:t>: A pointer to a constant null-terminated string of 8-bit Windows characters (ANSI).</a:t>
            </a:r>
            <a:endParaRPr sz="1100">
              <a:solidFill>
                <a:srgbClr val="000000"/>
              </a:solidFill>
            </a:endParaRPr>
          </a:p>
          <a:p>
            <a:pPr indent="0" lvl="0" marL="0" rtl="0" algn="l">
              <a:spcBef>
                <a:spcPts val="1500"/>
              </a:spcBef>
              <a:spcAft>
                <a:spcPts val="0"/>
              </a:spcAft>
              <a:buNone/>
            </a:pPr>
            <a:r>
              <a:t/>
            </a:r>
            <a:endParaRPr sz="1100">
              <a:solidFill>
                <a:srgbClr val="000000"/>
              </a:solidFill>
              <a:latin typeface="Arial"/>
              <a:ea typeface="Arial"/>
              <a:cs typeface="Arial"/>
              <a:sym typeface="Arial"/>
            </a:endParaRPr>
          </a:p>
          <a:p>
            <a:pPr indent="0" lvl="0" marL="0" rtl="0" algn="l">
              <a:spcBef>
                <a:spcPts val="1500"/>
              </a:spcBef>
              <a:spcAft>
                <a:spcPts val="160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30"/>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Windows API</a:t>
            </a:r>
            <a:endParaRPr/>
          </a:p>
        </p:txBody>
      </p:sp>
      <p:sp>
        <p:nvSpPr>
          <p:cNvPr id="174" name="Google Shape;174;p30"/>
          <p:cNvSpPr txBox="1"/>
          <p:nvPr>
            <p:ph idx="1" type="body"/>
          </p:nvPr>
        </p:nvSpPr>
        <p:spPr>
          <a:xfrm>
            <a:off x="471900" y="1919075"/>
            <a:ext cx="73503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rgbClr val="000000"/>
                </a:solidFill>
              </a:rPr>
              <a:t>Example API Call</a:t>
            </a:r>
            <a:r>
              <a:rPr lang="en" sz="1100">
                <a:solidFill>
                  <a:srgbClr val="000000"/>
                </a:solidFill>
              </a:rPr>
              <a:t>:</a:t>
            </a:r>
            <a:endParaRPr sz="1100">
              <a:solidFill>
                <a:srgbClr val="000000"/>
              </a:solidFill>
            </a:endParaRPr>
          </a:p>
          <a:p>
            <a:pPr indent="-298450" lvl="0" marL="457200" rtl="0" algn="l">
              <a:spcBef>
                <a:spcPts val="1600"/>
              </a:spcBef>
              <a:spcAft>
                <a:spcPts val="0"/>
              </a:spcAft>
              <a:buClr>
                <a:srgbClr val="000000"/>
              </a:buClr>
              <a:buSzPts val="1100"/>
              <a:buFont typeface="Arial"/>
              <a:buChar char="●"/>
            </a:pPr>
            <a:r>
              <a:rPr b="1" lang="en" sz="1100">
                <a:solidFill>
                  <a:srgbClr val="000000"/>
                </a:solidFill>
              </a:rPr>
              <a:t>CreateFileW</a:t>
            </a:r>
            <a:r>
              <a:rPr lang="en" sz="1100">
                <a:solidFill>
                  <a:srgbClr val="000000"/>
                </a:solidFill>
              </a:rPr>
              <a:t>: Used to create or open a file. Returns a </a:t>
            </a:r>
            <a:r>
              <a:rPr b="1" lang="en" sz="1100">
                <a:solidFill>
                  <a:srgbClr val="000000"/>
                </a:solidFill>
              </a:rPr>
              <a:t>HANDLE</a:t>
            </a:r>
            <a:r>
              <a:rPr lang="en" sz="1100">
                <a:solidFill>
                  <a:srgbClr val="000000"/>
                </a:solidFill>
              </a:rPr>
              <a:t> to the file.</a:t>
            </a:r>
            <a:endParaRPr sz="1100">
              <a:solidFill>
                <a:srgbClr val="000000"/>
              </a:solidFill>
            </a:endParaRPr>
          </a:p>
          <a:p>
            <a:pPr indent="0" lvl="0" marL="0" rtl="0" algn="l">
              <a:spcBef>
                <a:spcPts val="1500"/>
              </a:spcBef>
              <a:spcAft>
                <a:spcPts val="0"/>
              </a:spcAft>
              <a:buNone/>
            </a:pPr>
            <a:r>
              <a:rPr lang="en" sz="1100">
                <a:solidFill>
                  <a:srgbClr val="000000"/>
                </a:solidFill>
              </a:rPr>
              <a:t>Here we have sample usage of the </a:t>
            </a:r>
            <a:r>
              <a:rPr b="1" lang="en" sz="1100">
                <a:solidFill>
                  <a:srgbClr val="000000"/>
                </a:solidFill>
              </a:rPr>
              <a:t>CreateFileW</a:t>
            </a:r>
            <a:r>
              <a:rPr lang="en" sz="1100">
                <a:solidFill>
                  <a:srgbClr val="000000"/>
                </a:solidFill>
              </a:rPr>
              <a:t> function, which is used to open or create a file and returns a </a:t>
            </a:r>
            <a:r>
              <a:rPr b="1" lang="en" sz="1100">
                <a:solidFill>
                  <a:srgbClr val="000000"/>
                </a:solidFill>
              </a:rPr>
              <a:t>HANDLE</a:t>
            </a:r>
            <a:r>
              <a:rPr lang="en" sz="1100">
                <a:solidFill>
                  <a:srgbClr val="000000"/>
                </a:solidFill>
              </a:rPr>
              <a:t> to the file:</a:t>
            </a:r>
            <a:endParaRPr sz="1100">
              <a:solidFill>
                <a:srgbClr val="000000"/>
              </a:solidFill>
            </a:endParaRPr>
          </a:p>
          <a:p>
            <a:pPr indent="0" lvl="0" marL="0" rtl="0" algn="l">
              <a:spcBef>
                <a:spcPts val="1500"/>
              </a:spcBef>
              <a:spcAft>
                <a:spcPts val="1600"/>
              </a:spcAft>
              <a:buNone/>
            </a:pPr>
            <a:r>
              <a:t/>
            </a:r>
            <a:endParaRPr/>
          </a:p>
        </p:txBody>
      </p:sp>
      <p:pic>
        <p:nvPicPr>
          <p:cNvPr id="175" name="Google Shape;175;p30"/>
          <p:cNvPicPr preferRelativeResize="0"/>
          <p:nvPr/>
        </p:nvPicPr>
        <p:blipFill>
          <a:blip r:embed="rId3">
            <a:alphaModFix/>
          </a:blip>
          <a:stretch>
            <a:fillRect/>
          </a:stretch>
        </p:blipFill>
        <p:spPr>
          <a:xfrm>
            <a:off x="779125" y="3424500"/>
            <a:ext cx="6972300" cy="16764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31"/>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900"/>
              <a:t>Undocumented </a:t>
            </a:r>
            <a:r>
              <a:rPr lang="en" sz="2900"/>
              <a:t>Structures</a:t>
            </a:r>
            <a:r>
              <a:rPr lang="en" sz="2900"/>
              <a:t> in Windows Internals</a:t>
            </a:r>
            <a:endParaRPr b="1" sz="1000">
              <a:solidFill>
                <a:srgbClr val="000000"/>
              </a:solidFill>
              <a:latin typeface="Arial"/>
              <a:ea typeface="Arial"/>
              <a:cs typeface="Arial"/>
              <a:sym typeface="Arial"/>
            </a:endParaRPr>
          </a:p>
        </p:txBody>
      </p:sp>
      <p:sp>
        <p:nvSpPr>
          <p:cNvPr id="181" name="Google Shape;181;p31"/>
          <p:cNvSpPr txBox="1"/>
          <p:nvPr>
            <p:ph idx="1" type="body"/>
          </p:nvPr>
        </p:nvSpPr>
        <p:spPr>
          <a:xfrm>
            <a:off x="0" y="1796400"/>
            <a:ext cx="6176400" cy="3246000"/>
          </a:xfrm>
          <a:prstGeom prst="rect">
            <a:avLst/>
          </a:prstGeom>
        </p:spPr>
        <p:txBody>
          <a:bodyPr anchorCtr="0" anchor="t" bIns="91425" lIns="91425" spcFirstLastPara="1" rIns="91425" wrap="square" tIns="91425">
            <a:noAutofit/>
          </a:bodyPr>
          <a:lstStyle/>
          <a:p>
            <a:pPr indent="-317500" lvl="0" marL="457200" rtl="0" algn="just">
              <a:spcBef>
                <a:spcPts val="1500"/>
              </a:spcBef>
              <a:spcAft>
                <a:spcPts val="0"/>
              </a:spcAft>
              <a:buClr>
                <a:srgbClr val="000000"/>
              </a:buClr>
              <a:buSzPts val="1400"/>
              <a:buFont typeface="Arial"/>
              <a:buChar char="●"/>
            </a:pPr>
            <a:r>
              <a:rPr b="1" lang="en" sz="1400">
                <a:solidFill>
                  <a:srgbClr val="000000"/>
                </a:solidFill>
              </a:rPr>
              <a:t>Undocumented Structures</a:t>
            </a:r>
            <a:r>
              <a:rPr lang="en" sz="1400">
                <a:solidFill>
                  <a:srgbClr val="000000"/>
                </a:solidFill>
              </a:rPr>
              <a:t>: These are structures in Windows for which Microsoft doesn't provide detailed documentation. They often contain </a:t>
            </a:r>
            <a:r>
              <a:rPr b="1" lang="en" sz="1400">
                <a:solidFill>
                  <a:srgbClr val="000000"/>
                </a:solidFill>
              </a:rPr>
              <a:t>reserved members</a:t>
            </a:r>
            <a:r>
              <a:rPr lang="en" sz="1400">
                <a:solidFill>
                  <a:srgbClr val="000000"/>
                </a:solidFill>
              </a:rPr>
              <a:t>, like arrays of </a:t>
            </a:r>
            <a:r>
              <a:rPr b="1" lang="en" sz="1400">
                <a:solidFill>
                  <a:srgbClr val="000000"/>
                </a:solidFill>
              </a:rPr>
              <a:t>BYTE</a:t>
            </a:r>
            <a:r>
              <a:rPr lang="en" sz="1400">
                <a:solidFill>
                  <a:srgbClr val="000000"/>
                </a:solidFill>
              </a:rPr>
              <a:t> or </a:t>
            </a:r>
            <a:r>
              <a:rPr b="1" lang="en" sz="1400">
                <a:solidFill>
                  <a:srgbClr val="000000"/>
                </a:solidFill>
              </a:rPr>
              <a:t>PVOID</a:t>
            </a:r>
            <a:r>
              <a:rPr lang="en" sz="1400">
                <a:solidFill>
                  <a:srgbClr val="000000"/>
                </a:solidFill>
              </a:rPr>
              <a:t>, to keep parts of the structure hidden from developers.</a:t>
            </a:r>
            <a:endParaRPr sz="1400">
              <a:solidFill>
                <a:srgbClr val="000000"/>
              </a:solidFill>
            </a:endParaRPr>
          </a:p>
          <a:p>
            <a:pPr indent="-317500" lvl="0" marL="457200" rtl="0" algn="just">
              <a:spcBef>
                <a:spcPts val="0"/>
              </a:spcBef>
              <a:spcAft>
                <a:spcPts val="0"/>
              </a:spcAft>
              <a:buClr>
                <a:srgbClr val="000000"/>
              </a:buClr>
              <a:buSzPts val="1400"/>
              <a:buFont typeface="Arial"/>
              <a:buChar char="●"/>
            </a:pPr>
            <a:r>
              <a:rPr b="1" lang="en" sz="1400">
                <a:solidFill>
                  <a:srgbClr val="000000"/>
                </a:solidFill>
              </a:rPr>
              <a:t>Process Environment Block (PEB)</a:t>
            </a:r>
            <a:r>
              <a:rPr lang="en" sz="1400">
                <a:solidFill>
                  <a:srgbClr val="000000"/>
                </a:solidFill>
              </a:rPr>
              <a:t>: A key undocumented structure that stores information about a process. Microsoft's documentation for PEB shows several reserved members, but reverse engineering tools like </a:t>
            </a:r>
            <a:r>
              <a:rPr b="1" lang="en" sz="1400">
                <a:solidFill>
                  <a:srgbClr val="000000"/>
                </a:solidFill>
              </a:rPr>
              <a:t>WinDbg</a:t>
            </a:r>
            <a:r>
              <a:rPr lang="en" sz="1400">
                <a:solidFill>
                  <a:srgbClr val="000000"/>
                </a:solidFill>
              </a:rPr>
              <a:t> or </a:t>
            </a:r>
            <a:r>
              <a:rPr b="1" lang="en" sz="1400">
                <a:solidFill>
                  <a:srgbClr val="000000"/>
                </a:solidFill>
              </a:rPr>
              <a:t>Process Hacker</a:t>
            </a:r>
            <a:r>
              <a:rPr lang="en" sz="1400">
                <a:solidFill>
                  <a:srgbClr val="000000"/>
                </a:solidFill>
              </a:rPr>
              <a:t> can help expose these members.</a:t>
            </a:r>
            <a:endParaRPr sz="1400">
              <a:solidFill>
                <a:srgbClr val="000000"/>
              </a:solidFill>
            </a:endParaRPr>
          </a:p>
          <a:p>
            <a:pPr indent="-317500" lvl="0" marL="457200" rtl="0" algn="just">
              <a:spcBef>
                <a:spcPts val="0"/>
              </a:spcBef>
              <a:spcAft>
                <a:spcPts val="0"/>
              </a:spcAft>
              <a:buClr>
                <a:srgbClr val="000000"/>
              </a:buClr>
              <a:buSzPts val="1400"/>
              <a:buFont typeface="Arial"/>
              <a:buChar char="●"/>
            </a:pPr>
            <a:r>
              <a:rPr b="1" lang="en" sz="1400">
                <a:solidFill>
                  <a:srgbClr val="000000"/>
                </a:solidFill>
              </a:rPr>
              <a:t>Thread Environment Block (TEB)</a:t>
            </a:r>
            <a:r>
              <a:rPr lang="en" sz="1400">
                <a:solidFill>
                  <a:srgbClr val="000000"/>
                </a:solidFill>
              </a:rPr>
              <a:t>: Another undocumented structure that stores per-thread information, including the stack base, stack limit, and thread ID. It is critical in understanding thread-specific data but remains mostly undocumented by Microsoft.</a:t>
            </a:r>
            <a:endParaRPr sz="1400">
              <a:solidFill>
                <a:srgbClr val="000000"/>
              </a:solidFill>
            </a:endParaRPr>
          </a:p>
          <a:p>
            <a:pPr indent="0" lvl="0" marL="0" rtl="0" algn="just">
              <a:spcBef>
                <a:spcPts val="1500"/>
              </a:spcBef>
              <a:spcAft>
                <a:spcPts val="1600"/>
              </a:spcAft>
              <a:buNone/>
            </a:pPr>
            <a:r>
              <a:t/>
            </a:r>
            <a:endParaRPr sz="1400"/>
          </a:p>
        </p:txBody>
      </p:sp>
      <p:pic>
        <p:nvPicPr>
          <p:cNvPr id="182" name="Google Shape;182;p31"/>
          <p:cNvPicPr preferRelativeResize="0"/>
          <p:nvPr/>
        </p:nvPicPr>
        <p:blipFill>
          <a:blip r:embed="rId3">
            <a:alphaModFix/>
          </a:blip>
          <a:stretch>
            <a:fillRect/>
          </a:stretch>
        </p:blipFill>
        <p:spPr>
          <a:xfrm>
            <a:off x="6257675" y="1926850"/>
            <a:ext cx="2703775" cy="22703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p14"/>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457200" lvl="0" marL="2286000" rtl="0" algn="l">
              <a:spcBef>
                <a:spcPts val="0"/>
              </a:spcBef>
              <a:spcAft>
                <a:spcPts val="0"/>
              </a:spcAft>
              <a:buNone/>
            </a:pPr>
            <a:r>
              <a:rPr lang="en"/>
              <a:t>About Us</a:t>
            </a:r>
            <a:endParaRPr/>
          </a:p>
        </p:txBody>
      </p:sp>
      <p:sp>
        <p:nvSpPr>
          <p:cNvPr id="75" name="Google Shape;75;p14"/>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Current &amp; Alumni Cybersecurity students pursuing Masters of Engineering in Cybersecurity at the University of Maryland, College Park</a:t>
            </a:r>
            <a:endParaRPr/>
          </a:p>
          <a:p>
            <a:pPr indent="-342900" lvl="0" marL="457200" rtl="0" algn="l">
              <a:spcBef>
                <a:spcPts val="0"/>
              </a:spcBef>
              <a:spcAft>
                <a:spcPts val="0"/>
              </a:spcAft>
              <a:buSzPts val="1800"/>
              <a:buChar char="●"/>
            </a:pPr>
            <a:r>
              <a:rPr lang="en"/>
              <a:t>Members of the CTF Team, UMGrads</a:t>
            </a:r>
            <a:endParaRPr/>
          </a:p>
          <a:p>
            <a:pPr indent="-342900" lvl="0" marL="457200" rtl="0" algn="l">
              <a:spcBef>
                <a:spcPts val="0"/>
              </a:spcBef>
              <a:spcAft>
                <a:spcPts val="0"/>
              </a:spcAft>
              <a:buSzPts val="1800"/>
              <a:buChar char="●"/>
            </a:pPr>
            <a:r>
              <a:rPr b="1" lang="en"/>
              <a:t>Aakash Raman</a:t>
            </a:r>
            <a:r>
              <a:rPr lang="en"/>
              <a:t> - Cybersecurity Analyst at Atlas Systems, Ex-IBM.</a:t>
            </a:r>
            <a:endParaRPr/>
          </a:p>
          <a:p>
            <a:pPr indent="-342900" lvl="0" marL="457200" rtl="0" algn="l">
              <a:spcBef>
                <a:spcPts val="0"/>
              </a:spcBef>
              <a:spcAft>
                <a:spcPts val="0"/>
              </a:spcAft>
              <a:buSzPts val="1800"/>
              <a:buChar char="●"/>
            </a:pPr>
            <a:r>
              <a:rPr b="1" lang="en"/>
              <a:t>Rachit Arora</a:t>
            </a:r>
            <a:r>
              <a:rPr lang="en"/>
              <a:t> - Crew @ Cloud Village, Ex-AuthBase.</a:t>
            </a:r>
            <a:endParaRPr/>
          </a:p>
          <a:p>
            <a:pPr indent="-342900" lvl="0" marL="457200" rtl="0" algn="l">
              <a:spcBef>
                <a:spcPts val="0"/>
              </a:spcBef>
              <a:spcAft>
                <a:spcPts val="0"/>
              </a:spcAft>
              <a:buSzPts val="1800"/>
              <a:buChar char="●"/>
            </a:pPr>
            <a:r>
              <a:rPr b="1" lang="en"/>
              <a:t>Aryan Kulshrestha</a:t>
            </a:r>
            <a:r>
              <a:rPr lang="en"/>
              <a:t> - Ex-Jio Cloud Security Intern.</a:t>
            </a:r>
            <a:endParaRPr/>
          </a:p>
          <a:p>
            <a:pPr indent="-342900" lvl="0" marL="457200" rtl="0" algn="l">
              <a:spcBef>
                <a:spcPts val="0"/>
              </a:spcBef>
              <a:spcAft>
                <a:spcPts val="0"/>
              </a:spcAft>
              <a:buSzPts val="1800"/>
              <a:buChar char="●"/>
            </a:pPr>
            <a:r>
              <a:rPr b="1" lang="en"/>
              <a:t>Dhanush Nair </a:t>
            </a:r>
            <a:r>
              <a:rPr lang="en"/>
              <a:t>- Ex-Capgemini Intern.</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32"/>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Portable Executable Format </a:t>
            </a:r>
            <a:endParaRPr/>
          </a:p>
        </p:txBody>
      </p:sp>
      <p:sp>
        <p:nvSpPr>
          <p:cNvPr id="188" name="Google Shape;188;p32"/>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400">
                <a:solidFill>
                  <a:srgbClr val="000000"/>
                </a:solidFill>
              </a:rPr>
              <a:t>PE Format</a:t>
            </a:r>
            <a:r>
              <a:rPr lang="en" sz="1400">
                <a:solidFill>
                  <a:srgbClr val="000000"/>
                </a:solidFill>
              </a:rPr>
              <a:t>:  Portable Executable (PE) is the file format for executables on Windows. A few examples of PE file extensions are .exe , .dll , .sys and .scr</a:t>
            </a:r>
            <a:endParaRPr sz="1400">
              <a:solidFill>
                <a:srgbClr val="000000"/>
              </a:solidFill>
            </a:endParaRPr>
          </a:p>
          <a:p>
            <a:pPr indent="0" lvl="0" marL="0" rtl="0" algn="l">
              <a:spcBef>
                <a:spcPts val="1600"/>
              </a:spcBef>
              <a:spcAft>
                <a:spcPts val="0"/>
              </a:spcAft>
              <a:buNone/>
            </a:pPr>
            <a:r>
              <a:rPr b="1" lang="en" sz="1400">
                <a:solidFill>
                  <a:srgbClr val="000000"/>
                </a:solidFill>
              </a:rPr>
              <a:t>Headers and Sections</a:t>
            </a:r>
            <a:r>
              <a:rPr lang="en" sz="1400">
                <a:solidFill>
                  <a:srgbClr val="000000"/>
                </a:solidFill>
              </a:rPr>
              <a:t>:</a:t>
            </a:r>
            <a:endParaRPr sz="1400">
              <a:solidFill>
                <a:srgbClr val="000000"/>
              </a:solidFill>
            </a:endParaRPr>
          </a:p>
          <a:p>
            <a:pPr indent="-317500" lvl="0" marL="457200" rtl="0" algn="l">
              <a:spcBef>
                <a:spcPts val="1600"/>
              </a:spcBef>
              <a:spcAft>
                <a:spcPts val="0"/>
              </a:spcAft>
              <a:buClr>
                <a:srgbClr val="000000"/>
              </a:buClr>
              <a:buSzPts val="1400"/>
              <a:buFont typeface="Arial"/>
              <a:buChar char="●"/>
            </a:pPr>
            <a:r>
              <a:rPr b="1" lang="en" sz="1400">
                <a:solidFill>
                  <a:srgbClr val="000000"/>
                </a:solidFill>
              </a:rPr>
              <a:t>DOS Header</a:t>
            </a:r>
            <a:r>
              <a:rPr lang="en" sz="1400">
                <a:solidFill>
                  <a:srgbClr val="000000"/>
                </a:solidFill>
              </a:rPr>
              <a:t>: Identified by the </a:t>
            </a:r>
            <a:r>
              <a:rPr lang="en" sz="1400">
                <a:solidFill>
                  <a:srgbClr val="188038"/>
                </a:solidFill>
              </a:rPr>
              <a:t>MZ</a:t>
            </a:r>
            <a:r>
              <a:rPr lang="en" sz="1400">
                <a:solidFill>
                  <a:srgbClr val="000000"/>
                </a:solidFill>
              </a:rPr>
              <a:t> signature, verifies a valid PE file.</a:t>
            </a:r>
            <a:endParaRPr sz="1400">
              <a:solidFill>
                <a:srgbClr val="000000"/>
              </a:solidFill>
            </a:endParaRPr>
          </a:p>
          <a:p>
            <a:pPr indent="-317500" lvl="0" marL="457200" rtl="0" algn="l">
              <a:spcBef>
                <a:spcPts val="0"/>
              </a:spcBef>
              <a:spcAft>
                <a:spcPts val="0"/>
              </a:spcAft>
              <a:buClr>
                <a:srgbClr val="000000"/>
              </a:buClr>
              <a:buSzPts val="1400"/>
              <a:buFont typeface="Arial"/>
              <a:buChar char="●"/>
            </a:pPr>
            <a:r>
              <a:rPr b="1" lang="en" sz="1400">
                <a:solidFill>
                  <a:srgbClr val="000000"/>
                </a:solidFill>
              </a:rPr>
              <a:t>NT Header</a:t>
            </a:r>
            <a:r>
              <a:rPr lang="en" sz="1400">
                <a:solidFill>
                  <a:srgbClr val="000000"/>
                </a:solidFill>
              </a:rPr>
              <a:t>: Contains critical file information such as </a:t>
            </a:r>
            <a:r>
              <a:rPr lang="en" sz="1400">
                <a:solidFill>
                  <a:srgbClr val="188038"/>
                </a:solidFill>
              </a:rPr>
              <a:t>FileHeader</a:t>
            </a:r>
            <a:r>
              <a:rPr lang="en" sz="1400">
                <a:solidFill>
                  <a:srgbClr val="000000"/>
                </a:solidFill>
              </a:rPr>
              <a:t> and </a:t>
            </a:r>
            <a:r>
              <a:rPr lang="en" sz="1400">
                <a:solidFill>
                  <a:srgbClr val="188038"/>
                </a:solidFill>
              </a:rPr>
              <a:t>OptionalHeader</a:t>
            </a:r>
            <a:r>
              <a:rPr lang="en" sz="1400">
                <a:solidFill>
                  <a:srgbClr val="000000"/>
                </a:solidFill>
              </a:rPr>
              <a:t>.</a:t>
            </a:r>
            <a:endParaRPr sz="1400">
              <a:solidFill>
                <a:srgbClr val="000000"/>
              </a:solidFill>
            </a:endParaRPr>
          </a:p>
          <a:p>
            <a:pPr indent="-317500" lvl="0" marL="457200" rtl="0" algn="l">
              <a:spcBef>
                <a:spcPts val="0"/>
              </a:spcBef>
              <a:spcAft>
                <a:spcPts val="0"/>
              </a:spcAft>
              <a:buClr>
                <a:srgbClr val="000000"/>
              </a:buClr>
              <a:buSzPts val="1400"/>
              <a:buFont typeface="Arial"/>
              <a:buChar char="●"/>
            </a:pPr>
            <a:r>
              <a:rPr b="1" lang="en" sz="1400">
                <a:solidFill>
                  <a:srgbClr val="000000"/>
                </a:solidFill>
              </a:rPr>
              <a:t>Sections</a:t>
            </a:r>
            <a:r>
              <a:rPr lang="en" sz="1400">
                <a:solidFill>
                  <a:srgbClr val="000000"/>
                </a:solidFill>
              </a:rPr>
              <a:t>: PE files are divided into sections like </a:t>
            </a:r>
            <a:r>
              <a:rPr lang="en" sz="1400">
                <a:solidFill>
                  <a:srgbClr val="188038"/>
                </a:solidFill>
              </a:rPr>
              <a:t>.text</a:t>
            </a:r>
            <a:r>
              <a:rPr lang="en" sz="1400">
                <a:solidFill>
                  <a:srgbClr val="000000"/>
                </a:solidFill>
              </a:rPr>
              <a:t>, </a:t>
            </a:r>
            <a:r>
              <a:rPr lang="en" sz="1400">
                <a:solidFill>
                  <a:srgbClr val="188038"/>
                </a:solidFill>
              </a:rPr>
              <a:t>.data</a:t>
            </a:r>
            <a:r>
              <a:rPr lang="en" sz="1400">
                <a:solidFill>
                  <a:srgbClr val="000000"/>
                </a:solidFill>
              </a:rPr>
              <a:t>, </a:t>
            </a:r>
            <a:r>
              <a:rPr lang="en" sz="1400">
                <a:solidFill>
                  <a:srgbClr val="188038"/>
                </a:solidFill>
              </a:rPr>
              <a:t>.rsrc</a:t>
            </a:r>
            <a:r>
              <a:rPr lang="en" sz="1400">
                <a:solidFill>
                  <a:srgbClr val="000000"/>
                </a:solidFill>
              </a:rPr>
              <a:t>, and </a:t>
            </a:r>
            <a:r>
              <a:rPr lang="en" sz="1400">
                <a:solidFill>
                  <a:srgbClr val="188038"/>
                </a:solidFill>
              </a:rPr>
              <a:t>.reloc</a:t>
            </a:r>
            <a:r>
              <a:rPr lang="en" sz="1400">
                <a:solidFill>
                  <a:srgbClr val="000000"/>
                </a:solidFill>
              </a:rPr>
              <a:t>.</a:t>
            </a:r>
            <a:endParaRPr sz="1400">
              <a:solidFill>
                <a:srgbClr val="000000"/>
              </a:solidFill>
            </a:endParaRPr>
          </a:p>
          <a:p>
            <a:pPr indent="0" lvl="0" marL="0" rtl="0" algn="l">
              <a:spcBef>
                <a:spcPts val="1500"/>
              </a:spcBef>
              <a:spcAft>
                <a:spcPts val="1600"/>
              </a:spcAft>
              <a:buNone/>
            </a:pPr>
            <a:r>
              <a:t/>
            </a:r>
            <a:endParaRPr sz="14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33"/>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Key Components in PE</a:t>
            </a:r>
            <a:endParaRPr/>
          </a:p>
        </p:txBody>
      </p:sp>
      <p:sp>
        <p:nvSpPr>
          <p:cNvPr id="194" name="Google Shape;194;p33"/>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400">
                <a:solidFill>
                  <a:srgbClr val="000000"/>
                </a:solidFill>
              </a:rPr>
              <a:t>PE Sections</a:t>
            </a:r>
            <a:r>
              <a:rPr lang="en" sz="1400">
                <a:solidFill>
                  <a:srgbClr val="000000"/>
                </a:solidFill>
              </a:rPr>
              <a:t>:</a:t>
            </a:r>
            <a:endParaRPr sz="1400">
              <a:solidFill>
                <a:srgbClr val="000000"/>
              </a:solidFill>
            </a:endParaRPr>
          </a:p>
          <a:p>
            <a:pPr indent="-317500" lvl="0" marL="457200" rtl="0" algn="l">
              <a:spcBef>
                <a:spcPts val="1600"/>
              </a:spcBef>
              <a:spcAft>
                <a:spcPts val="0"/>
              </a:spcAft>
              <a:buClr>
                <a:srgbClr val="000000"/>
              </a:buClr>
              <a:buSzPts val="1400"/>
              <a:buFont typeface="Arial"/>
              <a:buChar char="●"/>
            </a:pPr>
            <a:r>
              <a:rPr b="1" lang="en" sz="1400">
                <a:solidFill>
                  <a:srgbClr val="000000"/>
                </a:solidFill>
              </a:rPr>
              <a:t>.text</a:t>
            </a:r>
            <a:r>
              <a:rPr lang="en" sz="1400">
                <a:solidFill>
                  <a:srgbClr val="000000"/>
                </a:solidFill>
              </a:rPr>
              <a:t>: Contains executable code.</a:t>
            </a:r>
            <a:endParaRPr sz="1400">
              <a:solidFill>
                <a:srgbClr val="000000"/>
              </a:solidFill>
            </a:endParaRPr>
          </a:p>
          <a:p>
            <a:pPr indent="-317500" lvl="0" marL="457200" rtl="0" algn="l">
              <a:spcBef>
                <a:spcPts val="0"/>
              </a:spcBef>
              <a:spcAft>
                <a:spcPts val="0"/>
              </a:spcAft>
              <a:buClr>
                <a:srgbClr val="000000"/>
              </a:buClr>
              <a:buSzPts val="1400"/>
              <a:buFont typeface="Arial"/>
              <a:buChar char="●"/>
            </a:pPr>
            <a:r>
              <a:rPr b="1" lang="en" sz="1400">
                <a:solidFill>
                  <a:srgbClr val="000000"/>
                </a:solidFill>
              </a:rPr>
              <a:t>.data</a:t>
            </a:r>
            <a:r>
              <a:rPr lang="en" sz="1400">
                <a:solidFill>
                  <a:srgbClr val="000000"/>
                </a:solidFill>
              </a:rPr>
              <a:t>: Stores initialized variables.</a:t>
            </a:r>
            <a:endParaRPr sz="1400">
              <a:solidFill>
                <a:srgbClr val="000000"/>
              </a:solidFill>
            </a:endParaRPr>
          </a:p>
          <a:p>
            <a:pPr indent="-317500" lvl="0" marL="457200" rtl="0" algn="l">
              <a:spcBef>
                <a:spcPts val="0"/>
              </a:spcBef>
              <a:spcAft>
                <a:spcPts val="0"/>
              </a:spcAft>
              <a:buClr>
                <a:srgbClr val="000000"/>
              </a:buClr>
              <a:buSzPts val="1400"/>
              <a:buFont typeface="Arial"/>
              <a:buChar char="●"/>
            </a:pPr>
            <a:r>
              <a:rPr b="1" lang="en" sz="1400">
                <a:solidFill>
                  <a:srgbClr val="000000"/>
                </a:solidFill>
              </a:rPr>
              <a:t>.rdata</a:t>
            </a:r>
            <a:r>
              <a:rPr lang="en" sz="1400">
                <a:solidFill>
                  <a:srgbClr val="000000"/>
                </a:solidFill>
              </a:rPr>
              <a:t>: Contains read-only data (e.g., constants).</a:t>
            </a:r>
            <a:endParaRPr sz="1400">
              <a:solidFill>
                <a:srgbClr val="000000"/>
              </a:solidFill>
            </a:endParaRPr>
          </a:p>
          <a:p>
            <a:pPr indent="-317500" lvl="0" marL="457200" rtl="0" algn="l">
              <a:spcBef>
                <a:spcPts val="0"/>
              </a:spcBef>
              <a:spcAft>
                <a:spcPts val="0"/>
              </a:spcAft>
              <a:buClr>
                <a:srgbClr val="000000"/>
              </a:buClr>
              <a:buSzPts val="1400"/>
              <a:buFont typeface="Arial"/>
              <a:buChar char="●"/>
            </a:pPr>
            <a:r>
              <a:rPr b="1" lang="en" sz="1400">
                <a:solidFill>
                  <a:srgbClr val="000000"/>
                </a:solidFill>
              </a:rPr>
              <a:t>.reloc</a:t>
            </a:r>
            <a:r>
              <a:rPr lang="en" sz="1400">
                <a:solidFill>
                  <a:srgbClr val="000000"/>
                </a:solidFill>
              </a:rPr>
              <a:t>: Handles base relocation for memory address fix-ups.</a:t>
            </a:r>
            <a:endParaRPr sz="1400">
              <a:solidFill>
                <a:srgbClr val="000000"/>
              </a:solidFill>
            </a:endParaRPr>
          </a:p>
          <a:p>
            <a:pPr indent="0" lvl="0" marL="0" rtl="0" algn="l">
              <a:spcBef>
                <a:spcPts val="1500"/>
              </a:spcBef>
              <a:spcAft>
                <a:spcPts val="0"/>
              </a:spcAft>
              <a:buNone/>
            </a:pPr>
            <a:r>
              <a:rPr b="1" lang="en" sz="1400">
                <a:solidFill>
                  <a:srgbClr val="000000"/>
                </a:solidFill>
              </a:rPr>
              <a:t>Data Directories</a:t>
            </a:r>
            <a:r>
              <a:rPr lang="en" sz="1400">
                <a:solidFill>
                  <a:srgbClr val="000000"/>
                </a:solidFill>
              </a:rPr>
              <a:t>: Found in the </a:t>
            </a:r>
            <a:r>
              <a:rPr b="1" lang="en" sz="1400">
                <a:solidFill>
                  <a:srgbClr val="000000"/>
                </a:solidFill>
              </a:rPr>
              <a:t>OptionalHeader</a:t>
            </a:r>
            <a:r>
              <a:rPr lang="en" sz="1400">
                <a:solidFill>
                  <a:srgbClr val="000000"/>
                </a:solidFill>
              </a:rPr>
              <a:t>, they contain important metadata:</a:t>
            </a:r>
            <a:endParaRPr sz="1400">
              <a:solidFill>
                <a:srgbClr val="000000"/>
              </a:solidFill>
            </a:endParaRPr>
          </a:p>
          <a:p>
            <a:pPr indent="-317500" lvl="0" marL="457200" rtl="0" algn="l">
              <a:spcBef>
                <a:spcPts val="1500"/>
              </a:spcBef>
              <a:spcAft>
                <a:spcPts val="0"/>
              </a:spcAft>
              <a:buClr>
                <a:srgbClr val="000000"/>
              </a:buClr>
              <a:buSzPts val="1400"/>
              <a:buFont typeface="Arial"/>
              <a:buChar char="●"/>
            </a:pPr>
            <a:r>
              <a:rPr b="1" lang="en" sz="1400">
                <a:solidFill>
                  <a:srgbClr val="000000"/>
                </a:solidFill>
              </a:rPr>
              <a:t>Import Address Table (IAT)</a:t>
            </a:r>
            <a:r>
              <a:rPr lang="en" sz="1400">
                <a:solidFill>
                  <a:srgbClr val="000000"/>
                </a:solidFill>
              </a:rPr>
              <a:t>: Handles dynamically linked libraries.</a:t>
            </a:r>
            <a:endParaRPr sz="1400">
              <a:solidFill>
                <a:srgbClr val="000000"/>
              </a:solidFill>
            </a:endParaRPr>
          </a:p>
          <a:p>
            <a:pPr indent="-317500" lvl="0" marL="457200" rtl="0" algn="l">
              <a:spcBef>
                <a:spcPts val="0"/>
              </a:spcBef>
              <a:spcAft>
                <a:spcPts val="0"/>
              </a:spcAft>
              <a:buClr>
                <a:srgbClr val="000000"/>
              </a:buClr>
              <a:buSzPts val="1400"/>
              <a:buFont typeface="Arial"/>
              <a:buChar char="●"/>
            </a:pPr>
            <a:r>
              <a:rPr b="1" lang="en" sz="1400">
                <a:solidFill>
                  <a:srgbClr val="000000"/>
                </a:solidFill>
              </a:rPr>
              <a:t>Export Table</a:t>
            </a:r>
            <a:r>
              <a:rPr lang="en" sz="1400">
                <a:solidFill>
                  <a:srgbClr val="000000"/>
                </a:solidFill>
              </a:rPr>
              <a:t>: Lists functions exported for use by other modules.</a:t>
            </a:r>
            <a:endParaRPr sz="1400">
              <a:solidFill>
                <a:srgbClr val="000000"/>
              </a:solidFill>
            </a:endParaRPr>
          </a:p>
          <a:p>
            <a:pPr indent="0" lvl="0" marL="0" rtl="0" algn="l">
              <a:spcBef>
                <a:spcPts val="1500"/>
              </a:spcBef>
              <a:spcAft>
                <a:spcPts val="1600"/>
              </a:spcAft>
              <a:buNone/>
            </a:pPr>
            <a:r>
              <a:t/>
            </a:r>
            <a:endParaRPr sz="14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34"/>
          <p:cNvSpPr txBox="1"/>
          <p:nvPr>
            <p:ph idx="1" type="body"/>
          </p:nvPr>
        </p:nvSpPr>
        <p:spPr>
          <a:xfrm>
            <a:off x="57150" y="4696825"/>
            <a:ext cx="8382000" cy="44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PE Structure</a:t>
            </a:r>
            <a:endParaRPr/>
          </a:p>
        </p:txBody>
      </p:sp>
      <p:pic>
        <p:nvPicPr>
          <p:cNvPr id="200" name="Google Shape;200;p34"/>
          <p:cNvPicPr preferRelativeResize="0"/>
          <p:nvPr/>
        </p:nvPicPr>
        <p:blipFill>
          <a:blip r:embed="rId3">
            <a:alphaModFix/>
          </a:blip>
          <a:stretch>
            <a:fillRect/>
          </a:stretch>
        </p:blipFill>
        <p:spPr>
          <a:xfrm>
            <a:off x="2800475" y="188750"/>
            <a:ext cx="3179475" cy="44199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35"/>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Dynamic Link Library  </a:t>
            </a:r>
            <a:endParaRPr/>
          </a:p>
        </p:txBody>
      </p:sp>
      <p:sp>
        <p:nvSpPr>
          <p:cNvPr id="206" name="Google Shape;206;p35"/>
          <p:cNvSpPr txBox="1"/>
          <p:nvPr>
            <p:ph idx="1" type="body"/>
          </p:nvPr>
        </p:nvSpPr>
        <p:spPr>
          <a:xfrm>
            <a:off x="115300" y="1768200"/>
            <a:ext cx="8900400" cy="3301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400">
                <a:solidFill>
                  <a:srgbClr val="000000"/>
                </a:solidFill>
              </a:rPr>
              <a:t>DLL: </a:t>
            </a:r>
            <a:r>
              <a:rPr lang="en" sz="1400">
                <a:solidFill>
                  <a:srgbClr val="000000"/>
                </a:solidFill>
              </a:rPr>
              <a:t>A shared library of functions and data that multiple programs can use simultaneously. Unlike </a:t>
            </a:r>
            <a:r>
              <a:rPr lang="en" sz="1400">
                <a:solidFill>
                  <a:srgbClr val="188038"/>
                </a:solidFill>
              </a:rPr>
              <a:t>.exe</a:t>
            </a:r>
            <a:r>
              <a:rPr lang="en" sz="1400">
                <a:solidFill>
                  <a:srgbClr val="000000"/>
                </a:solidFill>
              </a:rPr>
              <a:t> files, </a:t>
            </a:r>
            <a:r>
              <a:rPr b="1" lang="en" sz="1400">
                <a:solidFill>
                  <a:srgbClr val="000000"/>
                </a:solidFill>
              </a:rPr>
              <a:t>DLLs cannot run independently</a:t>
            </a:r>
            <a:r>
              <a:rPr lang="en" sz="1400">
                <a:solidFill>
                  <a:srgbClr val="000000"/>
                </a:solidFill>
              </a:rPr>
              <a:t>; they need to be called by another process.</a:t>
            </a:r>
            <a:endParaRPr sz="1400">
              <a:solidFill>
                <a:srgbClr val="000000"/>
              </a:solidFill>
            </a:endParaRPr>
          </a:p>
          <a:p>
            <a:pPr indent="0" lvl="0" marL="0" rtl="0" algn="l">
              <a:spcBef>
                <a:spcPts val="1600"/>
              </a:spcBef>
              <a:spcAft>
                <a:spcPts val="0"/>
              </a:spcAft>
              <a:buNone/>
            </a:pPr>
            <a:r>
              <a:rPr b="1" lang="en" sz="1400">
                <a:solidFill>
                  <a:srgbClr val="000000"/>
                </a:solidFill>
              </a:rPr>
              <a:t>Why Use DLLs?</a:t>
            </a:r>
            <a:endParaRPr b="1" sz="1400">
              <a:solidFill>
                <a:srgbClr val="000000"/>
              </a:solidFill>
            </a:endParaRPr>
          </a:p>
          <a:p>
            <a:pPr indent="-317500" lvl="0" marL="457200" rtl="0" algn="l">
              <a:spcBef>
                <a:spcPts val="1600"/>
              </a:spcBef>
              <a:spcAft>
                <a:spcPts val="0"/>
              </a:spcAft>
              <a:buClr>
                <a:srgbClr val="000000"/>
              </a:buClr>
              <a:buSzPts val="1400"/>
              <a:buFont typeface="Arial"/>
              <a:buChar char="●"/>
            </a:pPr>
            <a:r>
              <a:rPr b="1" lang="en" sz="1400">
                <a:solidFill>
                  <a:srgbClr val="000000"/>
                </a:solidFill>
              </a:rPr>
              <a:t>Code Reuse</a:t>
            </a:r>
            <a:r>
              <a:rPr lang="en" sz="1400">
                <a:solidFill>
                  <a:srgbClr val="000000"/>
                </a:solidFill>
              </a:rPr>
              <a:t>: DLLs promote reusability, allowing functions to be shared among various programs.</a:t>
            </a:r>
            <a:endParaRPr sz="1400">
              <a:solidFill>
                <a:srgbClr val="000000"/>
              </a:solidFill>
            </a:endParaRPr>
          </a:p>
          <a:p>
            <a:pPr indent="-317500" lvl="0" marL="457200" rtl="0" algn="l">
              <a:spcBef>
                <a:spcPts val="0"/>
              </a:spcBef>
              <a:spcAft>
                <a:spcPts val="0"/>
              </a:spcAft>
              <a:buClr>
                <a:srgbClr val="000000"/>
              </a:buClr>
              <a:buSzPts val="1400"/>
              <a:buFont typeface="Arial"/>
              <a:buChar char="●"/>
            </a:pPr>
            <a:r>
              <a:rPr b="1" lang="en" sz="1400">
                <a:solidFill>
                  <a:srgbClr val="000000"/>
                </a:solidFill>
              </a:rPr>
              <a:t>Memory Efficiency</a:t>
            </a:r>
            <a:r>
              <a:rPr lang="en" sz="1400">
                <a:solidFill>
                  <a:srgbClr val="000000"/>
                </a:solidFill>
              </a:rPr>
              <a:t>: Multiple processes can use the same DLL without loading it multiple times, saving memory.</a:t>
            </a:r>
            <a:endParaRPr sz="1400">
              <a:solidFill>
                <a:srgbClr val="000000"/>
              </a:solidFill>
            </a:endParaRPr>
          </a:p>
          <a:p>
            <a:pPr indent="0" lvl="0" marL="0" rtl="0" algn="l">
              <a:spcBef>
                <a:spcPts val="1500"/>
              </a:spcBef>
              <a:spcAft>
                <a:spcPts val="0"/>
              </a:spcAft>
              <a:buNone/>
            </a:pPr>
            <a:r>
              <a:rPr b="1" lang="en" sz="1400">
                <a:solidFill>
                  <a:srgbClr val="000000"/>
                </a:solidFill>
              </a:rPr>
              <a:t>DLL Structure and Entry Point</a:t>
            </a:r>
            <a:r>
              <a:rPr lang="en" sz="1400">
                <a:solidFill>
                  <a:srgbClr val="000000"/>
                </a:solidFill>
              </a:rPr>
              <a:t>: DLLs can specify an entry point function called </a:t>
            </a:r>
            <a:r>
              <a:rPr b="1" lang="en" sz="1400">
                <a:solidFill>
                  <a:srgbClr val="188038"/>
                </a:solidFill>
              </a:rPr>
              <a:t>DllMain</a:t>
            </a:r>
            <a:r>
              <a:rPr lang="en" sz="1400">
                <a:solidFill>
                  <a:srgbClr val="000000"/>
                </a:solidFill>
              </a:rPr>
              <a:t>, which is executed during specific events:</a:t>
            </a:r>
            <a:endParaRPr sz="1400">
              <a:solidFill>
                <a:srgbClr val="000000"/>
              </a:solidFill>
            </a:endParaRPr>
          </a:p>
          <a:p>
            <a:pPr indent="-317500" lvl="0" marL="457200" rtl="0" algn="l">
              <a:spcBef>
                <a:spcPts val="1500"/>
              </a:spcBef>
              <a:spcAft>
                <a:spcPts val="0"/>
              </a:spcAft>
              <a:buClr>
                <a:srgbClr val="000000"/>
              </a:buClr>
              <a:buSzPts val="1400"/>
              <a:buFont typeface="Arial"/>
              <a:buChar char="●"/>
            </a:pPr>
            <a:r>
              <a:rPr b="1" lang="en" sz="1400">
                <a:solidFill>
                  <a:srgbClr val="000000"/>
                </a:solidFill>
              </a:rPr>
              <a:t>DLL_PROCESS_ATTACH</a:t>
            </a:r>
            <a:r>
              <a:rPr lang="en" sz="1400">
                <a:solidFill>
                  <a:srgbClr val="000000"/>
                </a:solidFill>
              </a:rPr>
              <a:t>: Triggered when a process loads the DLL.</a:t>
            </a:r>
            <a:endParaRPr sz="1400">
              <a:solidFill>
                <a:srgbClr val="000000"/>
              </a:solidFill>
            </a:endParaRPr>
          </a:p>
          <a:p>
            <a:pPr indent="-317500" lvl="0" marL="457200" rtl="0" algn="l">
              <a:spcBef>
                <a:spcPts val="0"/>
              </a:spcBef>
              <a:spcAft>
                <a:spcPts val="0"/>
              </a:spcAft>
              <a:buClr>
                <a:srgbClr val="000000"/>
              </a:buClr>
              <a:buSzPts val="1400"/>
              <a:buFont typeface="Arial"/>
              <a:buChar char="●"/>
            </a:pPr>
            <a:r>
              <a:rPr b="1" lang="en" sz="1400">
                <a:solidFill>
                  <a:srgbClr val="000000"/>
                </a:solidFill>
              </a:rPr>
              <a:t>DLL_PROCESS_DETACH</a:t>
            </a:r>
            <a:r>
              <a:rPr lang="en" sz="1400">
                <a:solidFill>
                  <a:srgbClr val="000000"/>
                </a:solidFill>
              </a:rPr>
              <a:t>: Triggered when a process unloads the DLL.</a:t>
            </a:r>
            <a:endParaRPr sz="1400">
              <a:solidFill>
                <a:srgbClr val="000000"/>
              </a:solidFill>
            </a:endParaRPr>
          </a:p>
          <a:p>
            <a:pPr indent="0" lvl="0" marL="0" rtl="0" algn="l">
              <a:spcBef>
                <a:spcPts val="1500"/>
              </a:spcBef>
              <a:spcAft>
                <a:spcPts val="0"/>
              </a:spcAft>
              <a:buNone/>
            </a:pPr>
            <a:r>
              <a:t/>
            </a:r>
            <a:endParaRPr sz="1400">
              <a:solidFill>
                <a:srgbClr val="000000"/>
              </a:solidFill>
            </a:endParaRPr>
          </a:p>
          <a:p>
            <a:pPr indent="0" lvl="0" marL="0" rtl="0" algn="l">
              <a:spcBef>
                <a:spcPts val="1500"/>
              </a:spcBef>
              <a:spcAft>
                <a:spcPts val="0"/>
              </a:spcAft>
              <a:buNone/>
            </a:pPr>
            <a:r>
              <a:t/>
            </a:r>
            <a:endParaRPr sz="1400">
              <a:solidFill>
                <a:srgbClr val="000000"/>
              </a:solidFill>
            </a:endParaRPr>
          </a:p>
          <a:p>
            <a:pPr indent="0" lvl="0" marL="0" rtl="0" algn="l">
              <a:spcBef>
                <a:spcPts val="1500"/>
              </a:spcBef>
              <a:spcAft>
                <a:spcPts val="1600"/>
              </a:spcAft>
              <a:buNone/>
            </a:pPr>
            <a:r>
              <a:t/>
            </a:r>
            <a:endParaRPr b="1" sz="14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36"/>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5500"/>
              <a:t>PE Header Analysis</a:t>
            </a:r>
            <a:r>
              <a:rPr lang="en" sz="5500"/>
              <a:t> Lab Demo</a:t>
            </a:r>
            <a:endParaRPr sz="55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37"/>
          <p:cNvSpPr txBox="1"/>
          <p:nvPr>
            <p:ph type="title"/>
          </p:nvPr>
        </p:nvSpPr>
        <p:spPr>
          <a:xfrm>
            <a:off x="460950" y="2065350"/>
            <a:ext cx="8222100" cy="1012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Static &amp; Dynamic Analysis Techniques</a:t>
            </a:r>
            <a:endParaRPr/>
          </a:p>
        </p:txBody>
      </p:sp>
      <p:pic>
        <p:nvPicPr>
          <p:cNvPr id="217" name="Google Shape;217;p37"/>
          <p:cNvPicPr preferRelativeResize="0"/>
          <p:nvPr/>
        </p:nvPicPr>
        <p:blipFill>
          <a:blip r:embed="rId3">
            <a:alphaModFix/>
          </a:blip>
          <a:stretch>
            <a:fillRect/>
          </a:stretch>
        </p:blipFill>
        <p:spPr>
          <a:xfrm>
            <a:off x="6232825" y="3321950"/>
            <a:ext cx="2816880" cy="17605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38"/>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Common Malware Detection Techniques</a:t>
            </a:r>
            <a:endParaRPr/>
          </a:p>
        </p:txBody>
      </p:sp>
      <p:sp>
        <p:nvSpPr>
          <p:cNvPr id="223" name="Google Shape;223;p38"/>
          <p:cNvSpPr txBox="1"/>
          <p:nvPr>
            <p:ph idx="1" type="body"/>
          </p:nvPr>
        </p:nvSpPr>
        <p:spPr>
          <a:xfrm>
            <a:off x="0" y="1688275"/>
            <a:ext cx="9144000" cy="34551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Static/Signature Detection</a:t>
            </a:r>
            <a:endParaRPr/>
          </a:p>
          <a:p>
            <a:pPr indent="-317500" lvl="1" marL="914400" rtl="0" algn="l">
              <a:spcBef>
                <a:spcPts val="0"/>
              </a:spcBef>
              <a:spcAft>
                <a:spcPts val="0"/>
              </a:spcAft>
              <a:buSzPts val="1400"/>
              <a:buChar char="○"/>
            </a:pPr>
            <a:r>
              <a:rPr lang="en" sz="1800"/>
              <a:t> For example, if a shellcode contains a byte sequence that begins with </a:t>
            </a:r>
            <a:r>
              <a:rPr b="1" lang="en" sz="1800"/>
              <a:t>FC 48 83 E4 F0 E8 C0 00 00 00 41 51 41 50 52 51</a:t>
            </a:r>
            <a:r>
              <a:rPr lang="en" sz="1800"/>
              <a:t> then this can be used to detect that the payload is a “</a:t>
            </a:r>
            <a:r>
              <a:rPr b="1" i="1" lang="en" sz="1800"/>
              <a:t>Msfvenom's x64 exec payload</a:t>
            </a:r>
            <a:r>
              <a:rPr lang="en" sz="1800"/>
              <a:t>”.</a:t>
            </a:r>
            <a:endParaRPr sz="1800"/>
          </a:p>
          <a:p>
            <a:pPr indent="-342900" lvl="0" marL="457200" rtl="0" algn="l">
              <a:spcBef>
                <a:spcPts val="0"/>
              </a:spcBef>
              <a:spcAft>
                <a:spcPts val="0"/>
              </a:spcAft>
              <a:buSzPts val="1800"/>
              <a:buChar char="●"/>
            </a:pPr>
            <a:r>
              <a:rPr lang="en"/>
              <a:t>Dynamic Heuristic Analysis (Sandbox Detection)</a:t>
            </a:r>
            <a:endParaRPr/>
          </a:p>
          <a:p>
            <a:pPr indent="-342900" lvl="0" marL="457200" rtl="0" algn="l">
              <a:spcBef>
                <a:spcPts val="0"/>
              </a:spcBef>
              <a:spcAft>
                <a:spcPts val="0"/>
              </a:spcAft>
              <a:buSzPts val="1800"/>
              <a:buChar char="●"/>
            </a:pPr>
            <a:r>
              <a:rPr lang="en"/>
              <a:t>Behavior-based Detection</a:t>
            </a:r>
            <a:endParaRPr/>
          </a:p>
          <a:p>
            <a:pPr indent="-342900" lvl="0" marL="457200" rtl="0" algn="l">
              <a:spcBef>
                <a:spcPts val="0"/>
              </a:spcBef>
              <a:spcAft>
                <a:spcPts val="0"/>
              </a:spcAft>
              <a:buSzPts val="1800"/>
              <a:buChar char="●"/>
            </a:pPr>
            <a:r>
              <a:rPr lang="en"/>
              <a:t>API Hooking -  EDRs, to monitor the process or code execution parameters of APIs in real time for malicious behaviors.</a:t>
            </a:r>
            <a:endParaRPr/>
          </a:p>
          <a:p>
            <a:pPr indent="-342900" lvl="0" marL="457200" rtl="0" algn="l">
              <a:spcBef>
                <a:spcPts val="0"/>
              </a:spcBef>
              <a:spcAft>
                <a:spcPts val="0"/>
              </a:spcAft>
              <a:buSzPts val="1800"/>
              <a:buChar char="●"/>
            </a:pPr>
            <a:r>
              <a:rPr lang="en"/>
              <a:t>IAT (Import Address Table) Checking -  IAT's functionality, it contains function names that are used in the PE at runtime.</a:t>
            </a:r>
            <a:endParaRPr/>
          </a:p>
          <a:p>
            <a:pPr indent="0" lvl="0" marL="0" rtl="0" algn="l">
              <a:spcBef>
                <a:spcPts val="1600"/>
              </a:spcBef>
              <a:spcAft>
                <a:spcPts val="0"/>
              </a:spcAft>
              <a:buNone/>
            </a:pPr>
            <a:r>
              <a:t/>
            </a:r>
            <a:endParaRPr/>
          </a:p>
          <a:p>
            <a:pPr indent="0" lvl="0" marL="0" rtl="0" algn="l">
              <a:spcBef>
                <a:spcPts val="1600"/>
              </a:spcBef>
              <a:spcAft>
                <a:spcPts val="1600"/>
              </a:spcAft>
              <a:buNone/>
            </a:pPr>
            <a:r>
              <a:rPr i="1" lang="en"/>
              <a:t>	</a:t>
            </a:r>
            <a:endParaRPr i="1"/>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39"/>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Basic Static vs Basic Dynamic Analysis</a:t>
            </a:r>
            <a:endParaRPr/>
          </a:p>
        </p:txBody>
      </p:sp>
      <p:pic>
        <p:nvPicPr>
          <p:cNvPr id="229" name="Google Shape;229;p39"/>
          <p:cNvPicPr preferRelativeResize="0"/>
          <p:nvPr/>
        </p:nvPicPr>
        <p:blipFill>
          <a:blip r:embed="rId3">
            <a:alphaModFix/>
          </a:blip>
          <a:stretch>
            <a:fillRect/>
          </a:stretch>
        </p:blipFill>
        <p:spPr>
          <a:xfrm>
            <a:off x="1327050" y="1734975"/>
            <a:ext cx="5555350" cy="3200276"/>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40"/>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Static Analysis Overview </a:t>
            </a:r>
            <a:endParaRPr/>
          </a:p>
        </p:txBody>
      </p:sp>
      <p:sp>
        <p:nvSpPr>
          <p:cNvPr id="235" name="Google Shape;235;p40"/>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Static Analysis examines malware without running it.</a:t>
            </a:r>
            <a:endParaRPr/>
          </a:p>
          <a:p>
            <a:pPr indent="-342900" lvl="0" marL="457200" rtl="0" algn="l">
              <a:spcBef>
                <a:spcPts val="0"/>
              </a:spcBef>
              <a:spcAft>
                <a:spcPts val="0"/>
              </a:spcAft>
              <a:buSzPts val="1800"/>
              <a:buChar char="●"/>
            </a:pPr>
            <a:r>
              <a:rPr lang="en"/>
              <a:t>Advantages: Quick and non-intrusive, helping identify basic functionality.</a:t>
            </a:r>
            <a:endParaRPr/>
          </a:p>
          <a:p>
            <a:pPr indent="-342900" lvl="0" marL="457200" rtl="0" algn="l">
              <a:spcBef>
                <a:spcPts val="0"/>
              </a:spcBef>
              <a:spcAft>
                <a:spcPts val="0"/>
              </a:spcAft>
              <a:buSzPts val="1800"/>
              <a:buChar char="●"/>
            </a:pPr>
            <a:r>
              <a:rPr lang="en"/>
              <a:t>Basic Static Analysis Procedures:</a:t>
            </a:r>
            <a:endParaRPr/>
          </a:p>
          <a:p>
            <a:pPr indent="-317500" lvl="1" marL="914400" rtl="0" algn="l">
              <a:spcBef>
                <a:spcPts val="0"/>
              </a:spcBef>
              <a:spcAft>
                <a:spcPts val="0"/>
              </a:spcAft>
              <a:buSzPts val="1400"/>
              <a:buChar char="○"/>
            </a:pPr>
            <a:r>
              <a:rPr lang="en"/>
              <a:t>Fingerprinting Malware </a:t>
            </a:r>
            <a:r>
              <a:rPr lang="en"/>
              <a:t>with</a:t>
            </a:r>
            <a:r>
              <a:rPr lang="en"/>
              <a:t> Hashes</a:t>
            </a:r>
            <a:endParaRPr/>
          </a:p>
          <a:p>
            <a:pPr indent="-317500" lvl="1" marL="914400" rtl="0" algn="l">
              <a:spcBef>
                <a:spcPts val="0"/>
              </a:spcBef>
              <a:spcAft>
                <a:spcPts val="0"/>
              </a:spcAft>
              <a:buSzPts val="1400"/>
              <a:buChar char="○"/>
            </a:pPr>
            <a:r>
              <a:rPr lang="en"/>
              <a:t>PE (Portable Executable) Header Analysis</a:t>
            </a:r>
            <a:endParaRPr/>
          </a:p>
          <a:p>
            <a:pPr indent="-317500" lvl="1" marL="914400" rtl="0" algn="l">
              <a:spcBef>
                <a:spcPts val="0"/>
              </a:spcBef>
              <a:spcAft>
                <a:spcPts val="0"/>
              </a:spcAft>
              <a:buSzPts val="1400"/>
              <a:buChar char="○"/>
            </a:pPr>
            <a:r>
              <a:rPr lang="en"/>
              <a:t>Strings Analysis</a:t>
            </a:r>
            <a:endParaRPr/>
          </a:p>
          <a:p>
            <a:pPr indent="-317500" lvl="1" marL="914400" rtl="0" algn="l">
              <a:spcBef>
                <a:spcPts val="0"/>
              </a:spcBef>
              <a:spcAft>
                <a:spcPts val="0"/>
              </a:spcAft>
              <a:buSzPts val="1400"/>
              <a:buChar char="○"/>
            </a:pPr>
            <a:r>
              <a:rPr lang="en"/>
              <a:t>Detecting &amp; Analyzing Packed Malware</a:t>
            </a:r>
            <a:endParaRPr/>
          </a:p>
          <a:p>
            <a:pPr indent="-317500" lvl="1" marL="914400" rtl="0" algn="l">
              <a:spcBef>
                <a:spcPts val="0"/>
              </a:spcBef>
              <a:spcAft>
                <a:spcPts val="0"/>
              </a:spcAft>
              <a:buSzPts val="1400"/>
              <a:buChar char="○"/>
            </a:pPr>
            <a:r>
              <a:rPr lang="en"/>
              <a:t>Inspecting PE Imports &amp; Resources</a:t>
            </a:r>
            <a:endParaRPr/>
          </a:p>
          <a:p>
            <a:pPr indent="-342900" lvl="0" marL="457200" rtl="0" algn="l">
              <a:spcBef>
                <a:spcPts val="0"/>
              </a:spcBef>
              <a:spcAft>
                <a:spcPts val="0"/>
              </a:spcAft>
              <a:buSzPts val="1800"/>
              <a:buChar char="●"/>
            </a:pPr>
            <a:r>
              <a:rPr b="1" lang="en" u="sng">
                <a:solidFill>
                  <a:schemeClr val="hlink"/>
                </a:solidFill>
                <a:hlinkClick r:id="rId3"/>
              </a:rPr>
              <a:t>CAPA</a:t>
            </a:r>
            <a:r>
              <a:rPr lang="en"/>
              <a:t> (Common Analysis Platform for Artifacts): Static Code Analyzer + MITRE ATT&amp;CK TTP Mapping Tool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pic>
        <p:nvPicPr>
          <p:cNvPr id="240" name="Google Shape;240;p41"/>
          <p:cNvPicPr preferRelativeResize="0"/>
          <p:nvPr/>
        </p:nvPicPr>
        <p:blipFill>
          <a:blip r:embed="rId3">
            <a:alphaModFix/>
          </a:blip>
          <a:stretch>
            <a:fillRect/>
          </a:stretch>
        </p:blipFill>
        <p:spPr>
          <a:xfrm>
            <a:off x="0" y="200700"/>
            <a:ext cx="5579319" cy="4838701"/>
          </a:xfrm>
          <a:prstGeom prst="rect">
            <a:avLst/>
          </a:prstGeom>
          <a:noFill/>
          <a:ln>
            <a:noFill/>
          </a:ln>
        </p:spPr>
      </p:pic>
      <p:pic>
        <p:nvPicPr>
          <p:cNvPr id="241" name="Google Shape;241;p41"/>
          <p:cNvPicPr preferRelativeResize="0"/>
          <p:nvPr/>
        </p:nvPicPr>
        <p:blipFill>
          <a:blip r:embed="rId4">
            <a:alphaModFix/>
          </a:blip>
          <a:stretch>
            <a:fillRect/>
          </a:stretch>
        </p:blipFill>
        <p:spPr>
          <a:xfrm>
            <a:off x="5735650" y="770650"/>
            <a:ext cx="3345576" cy="31372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15"/>
          <p:cNvSpPr txBox="1"/>
          <p:nvPr>
            <p:ph type="title"/>
          </p:nvPr>
        </p:nvSpPr>
        <p:spPr>
          <a:xfrm>
            <a:off x="460950" y="2065350"/>
            <a:ext cx="8222100" cy="1012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Building Custom Malware Homelab</a:t>
            </a:r>
            <a:endParaRPr/>
          </a:p>
        </p:txBody>
      </p:sp>
      <p:pic>
        <p:nvPicPr>
          <p:cNvPr id="81" name="Google Shape;81;p15"/>
          <p:cNvPicPr preferRelativeResize="0"/>
          <p:nvPr/>
        </p:nvPicPr>
        <p:blipFill>
          <a:blip r:embed="rId3">
            <a:alphaModFix/>
          </a:blip>
          <a:stretch>
            <a:fillRect/>
          </a:stretch>
        </p:blipFill>
        <p:spPr>
          <a:xfrm>
            <a:off x="6419475" y="3382950"/>
            <a:ext cx="2724513" cy="176055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42"/>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Fingerprinting Malware with Hashes</a:t>
            </a:r>
            <a:endParaRPr/>
          </a:p>
        </p:txBody>
      </p:sp>
      <p:sp>
        <p:nvSpPr>
          <p:cNvPr id="247" name="Google Shape;247;p42"/>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sz="1300"/>
              <a:t>A hash function transforms data into a unique string of hexadecimal characters (a “digital fingerprint”). Examples include:</a:t>
            </a:r>
            <a:endParaRPr sz="1300"/>
          </a:p>
          <a:p>
            <a:pPr indent="-311150" lvl="1" marL="914400" rtl="0" algn="l">
              <a:spcBef>
                <a:spcPts val="0"/>
              </a:spcBef>
              <a:spcAft>
                <a:spcPts val="0"/>
              </a:spcAft>
              <a:buSzPts val="1300"/>
              <a:buChar char="○"/>
            </a:pPr>
            <a:r>
              <a:rPr lang="en" sz="1300"/>
              <a:t>MD5: 128 bit hash</a:t>
            </a:r>
            <a:endParaRPr sz="1300"/>
          </a:p>
          <a:p>
            <a:pPr indent="-311150" lvl="1" marL="914400" rtl="0" algn="l">
              <a:spcBef>
                <a:spcPts val="0"/>
              </a:spcBef>
              <a:spcAft>
                <a:spcPts val="0"/>
              </a:spcAft>
              <a:buSzPts val="1300"/>
              <a:buChar char="○"/>
            </a:pPr>
            <a:r>
              <a:rPr lang="en" sz="1300"/>
              <a:t>SHA-256: 256 bit hash</a:t>
            </a:r>
            <a:endParaRPr sz="1300"/>
          </a:p>
          <a:p>
            <a:pPr indent="-311150" lvl="0" marL="457200" rtl="0" algn="l">
              <a:spcBef>
                <a:spcPts val="0"/>
              </a:spcBef>
              <a:spcAft>
                <a:spcPts val="0"/>
              </a:spcAft>
              <a:buSzPts val="1300"/>
              <a:buChar char="●"/>
            </a:pPr>
            <a:r>
              <a:rPr lang="en" sz="1300"/>
              <a:t>Hashes quickly and uniquely identify files and cross-reference them with known malware databases like VirusTotal.</a:t>
            </a:r>
            <a:endParaRPr sz="1300"/>
          </a:p>
          <a:p>
            <a:pPr indent="-311150" lvl="0" marL="457200" rtl="0" algn="l">
              <a:spcBef>
                <a:spcPts val="0"/>
              </a:spcBef>
              <a:spcAft>
                <a:spcPts val="0"/>
              </a:spcAft>
              <a:buSzPts val="1300"/>
              <a:buChar char="●"/>
            </a:pPr>
            <a:r>
              <a:rPr lang="en" sz="1300"/>
              <a:t>Techniques to Calculate Hashes:</a:t>
            </a:r>
            <a:endParaRPr sz="1300"/>
          </a:p>
          <a:p>
            <a:pPr indent="-311150" lvl="1" marL="914400" rtl="0" algn="l">
              <a:spcBef>
                <a:spcPts val="0"/>
              </a:spcBef>
              <a:spcAft>
                <a:spcPts val="0"/>
              </a:spcAft>
              <a:buSzPts val="1300"/>
              <a:buChar char="○"/>
            </a:pPr>
            <a:r>
              <a:rPr lang="en" sz="1300"/>
              <a:t>PowerShell: “</a:t>
            </a:r>
            <a:r>
              <a:rPr b="1" i="1" lang="en" sz="1300"/>
              <a:t>Get-FileHash</a:t>
            </a:r>
            <a:r>
              <a:rPr lang="en" sz="1300"/>
              <a:t>” command calculates SHA-256 by default. Use “-Algorithm” parameter to specify different algorithms like MD5.</a:t>
            </a:r>
            <a:endParaRPr sz="1300"/>
          </a:p>
          <a:p>
            <a:pPr indent="-311150" lvl="1" marL="914400" rtl="0" algn="l">
              <a:spcBef>
                <a:spcPts val="0"/>
              </a:spcBef>
              <a:spcAft>
                <a:spcPts val="0"/>
              </a:spcAft>
              <a:buSzPts val="1300"/>
              <a:buChar char="○"/>
            </a:pPr>
            <a:r>
              <a:rPr b="1" lang="en" sz="1300" u="sng">
                <a:solidFill>
                  <a:schemeClr val="hlink"/>
                </a:solidFill>
                <a:hlinkClick r:id="rId3"/>
              </a:rPr>
              <a:t>sigcheck</a:t>
            </a:r>
            <a:r>
              <a:rPr lang="en" sz="1300"/>
              <a:t> (Sysinternals Suite): Command-line tool to compute multiple hashes at once and search for them on VirusTotal.</a:t>
            </a:r>
            <a:endParaRPr sz="1300"/>
          </a:p>
          <a:p>
            <a:pPr indent="-311150" lvl="1" marL="914400" rtl="0" algn="l">
              <a:spcBef>
                <a:spcPts val="0"/>
              </a:spcBef>
              <a:spcAft>
                <a:spcPts val="0"/>
              </a:spcAft>
              <a:buSzPts val="1300"/>
              <a:buChar char="○"/>
            </a:pPr>
            <a:r>
              <a:rPr lang="en" sz="1300"/>
              <a:t>NirSoft’s </a:t>
            </a:r>
            <a:r>
              <a:rPr b="1" lang="en" sz="1300" u="sng">
                <a:solidFill>
                  <a:schemeClr val="hlink"/>
                </a:solidFill>
                <a:hlinkClick r:id="rId4"/>
              </a:rPr>
              <a:t>HashMyFiles</a:t>
            </a:r>
            <a:r>
              <a:rPr lang="en" sz="1300"/>
              <a:t>: GUI tool to compute and save multiple hashes.</a:t>
            </a:r>
            <a:endParaRPr sz="1300"/>
          </a:p>
          <a:p>
            <a:pPr indent="-311150" lvl="1" marL="914400" rtl="0" algn="l">
              <a:spcBef>
                <a:spcPts val="0"/>
              </a:spcBef>
              <a:spcAft>
                <a:spcPts val="0"/>
              </a:spcAft>
              <a:buSzPts val="1300"/>
              <a:buChar char="○"/>
            </a:pPr>
            <a:r>
              <a:rPr lang="en" sz="1300"/>
              <a:t>md5sum/sha256sum: Linux utility to calculate MD5 or SHA256 hashes.</a:t>
            </a:r>
            <a:r>
              <a:rPr lang="en" sz="1300"/>
              <a:t> </a:t>
            </a:r>
            <a:endParaRPr sz="1300"/>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pic>
        <p:nvPicPr>
          <p:cNvPr id="252" name="Google Shape;252;p43"/>
          <p:cNvPicPr preferRelativeResize="0"/>
          <p:nvPr/>
        </p:nvPicPr>
        <p:blipFill rotWithShape="1">
          <a:blip r:embed="rId3">
            <a:alphaModFix/>
          </a:blip>
          <a:srcRect b="5784" l="0" r="13748" t="0"/>
          <a:stretch/>
        </p:blipFill>
        <p:spPr>
          <a:xfrm>
            <a:off x="186125" y="90250"/>
            <a:ext cx="4728570" cy="1495000"/>
          </a:xfrm>
          <a:prstGeom prst="rect">
            <a:avLst/>
          </a:prstGeom>
          <a:noFill/>
          <a:ln>
            <a:noFill/>
          </a:ln>
        </p:spPr>
      </p:pic>
      <p:pic>
        <p:nvPicPr>
          <p:cNvPr id="253" name="Google Shape;253;p43"/>
          <p:cNvPicPr preferRelativeResize="0"/>
          <p:nvPr/>
        </p:nvPicPr>
        <p:blipFill>
          <a:blip r:embed="rId4">
            <a:alphaModFix/>
          </a:blip>
          <a:stretch>
            <a:fillRect/>
          </a:stretch>
        </p:blipFill>
        <p:spPr>
          <a:xfrm>
            <a:off x="131225" y="3432050"/>
            <a:ext cx="5372625" cy="1495000"/>
          </a:xfrm>
          <a:prstGeom prst="rect">
            <a:avLst/>
          </a:prstGeom>
          <a:noFill/>
          <a:ln>
            <a:noFill/>
          </a:ln>
        </p:spPr>
      </p:pic>
      <p:pic>
        <p:nvPicPr>
          <p:cNvPr id="254" name="Google Shape;254;p43"/>
          <p:cNvPicPr preferRelativeResize="0"/>
          <p:nvPr/>
        </p:nvPicPr>
        <p:blipFill>
          <a:blip r:embed="rId5">
            <a:alphaModFix/>
          </a:blip>
          <a:stretch>
            <a:fillRect/>
          </a:stretch>
        </p:blipFill>
        <p:spPr>
          <a:xfrm>
            <a:off x="4814025" y="1538475"/>
            <a:ext cx="4021876" cy="18935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44"/>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PE Header Analysis</a:t>
            </a:r>
            <a:endParaRPr/>
          </a:p>
        </p:txBody>
      </p:sp>
      <p:sp>
        <p:nvSpPr>
          <p:cNvPr id="260" name="Google Shape;260;p44"/>
          <p:cNvSpPr txBox="1"/>
          <p:nvPr/>
        </p:nvSpPr>
        <p:spPr>
          <a:xfrm>
            <a:off x="98400" y="2095875"/>
            <a:ext cx="8969100" cy="3010800"/>
          </a:xfrm>
          <a:prstGeom prst="rect">
            <a:avLst/>
          </a:prstGeom>
          <a:noFill/>
          <a:ln>
            <a:noFill/>
          </a:ln>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Clr>
                <a:schemeClr val="lt2"/>
              </a:buClr>
              <a:buSzPts val="1800"/>
              <a:buFont typeface="Roboto"/>
              <a:buChar char="●"/>
            </a:pPr>
            <a:r>
              <a:rPr lang="en" sz="1800">
                <a:solidFill>
                  <a:schemeClr val="lt2"/>
                </a:solidFill>
                <a:latin typeface="Roboto"/>
                <a:ea typeface="Roboto"/>
                <a:cs typeface="Roboto"/>
                <a:sym typeface="Roboto"/>
              </a:rPr>
              <a:t>PE Format: </a:t>
            </a:r>
            <a:r>
              <a:rPr b="1" lang="en" sz="1800">
                <a:solidFill>
                  <a:schemeClr val="lt2"/>
                </a:solidFill>
                <a:latin typeface="Roboto"/>
                <a:ea typeface="Roboto"/>
                <a:cs typeface="Roboto"/>
                <a:sym typeface="Roboto"/>
              </a:rPr>
              <a:t>Portable Executable</a:t>
            </a:r>
            <a:r>
              <a:rPr lang="en" sz="1800">
                <a:solidFill>
                  <a:schemeClr val="lt2"/>
                </a:solidFill>
                <a:latin typeface="Roboto"/>
                <a:ea typeface="Roboto"/>
                <a:cs typeface="Roboto"/>
                <a:sym typeface="Roboto"/>
              </a:rPr>
              <a:t> (PE) is the format for Windows executable files (EXE, DLL).</a:t>
            </a:r>
            <a:endParaRPr sz="1800">
              <a:solidFill>
                <a:schemeClr val="lt2"/>
              </a:solidFill>
              <a:latin typeface="Roboto"/>
              <a:ea typeface="Roboto"/>
              <a:cs typeface="Roboto"/>
              <a:sym typeface="Roboto"/>
            </a:endParaRPr>
          </a:p>
          <a:p>
            <a:pPr indent="-342900" lvl="0" marL="457200" rtl="0" algn="l">
              <a:lnSpc>
                <a:spcPct val="115000"/>
              </a:lnSpc>
              <a:spcBef>
                <a:spcPts val="0"/>
              </a:spcBef>
              <a:spcAft>
                <a:spcPts val="0"/>
              </a:spcAft>
              <a:buClr>
                <a:schemeClr val="lt2"/>
              </a:buClr>
              <a:buSzPts val="1800"/>
              <a:buFont typeface="Roboto"/>
              <a:buChar char="●"/>
            </a:pPr>
            <a:r>
              <a:rPr lang="en" sz="1800">
                <a:solidFill>
                  <a:schemeClr val="lt2"/>
                </a:solidFill>
                <a:latin typeface="Roboto"/>
                <a:ea typeface="Roboto"/>
                <a:cs typeface="Roboto"/>
                <a:sym typeface="Roboto"/>
              </a:rPr>
              <a:t>Key Components for Analysis:</a:t>
            </a:r>
            <a:endParaRPr sz="1800">
              <a:solidFill>
                <a:schemeClr val="lt2"/>
              </a:solidFill>
              <a:latin typeface="Roboto"/>
              <a:ea typeface="Roboto"/>
              <a:cs typeface="Roboto"/>
              <a:sym typeface="Roboto"/>
            </a:endParaRPr>
          </a:p>
          <a:p>
            <a:pPr indent="-317500" lvl="1" marL="914400" rtl="0" algn="l">
              <a:lnSpc>
                <a:spcPct val="115000"/>
              </a:lnSpc>
              <a:spcBef>
                <a:spcPts val="0"/>
              </a:spcBef>
              <a:spcAft>
                <a:spcPts val="0"/>
              </a:spcAft>
              <a:buClr>
                <a:schemeClr val="lt2"/>
              </a:buClr>
              <a:buSzPts val="1400"/>
              <a:buFont typeface="Roboto"/>
              <a:buChar char="○"/>
            </a:pPr>
            <a:r>
              <a:rPr i="1" lang="en" sz="1800">
                <a:solidFill>
                  <a:schemeClr val="lt2"/>
                </a:solidFill>
                <a:latin typeface="Roboto"/>
                <a:ea typeface="Roboto"/>
                <a:cs typeface="Roboto"/>
                <a:sym typeface="Roboto"/>
              </a:rPr>
              <a:t>Strings</a:t>
            </a:r>
            <a:r>
              <a:rPr lang="en" sz="1800">
                <a:solidFill>
                  <a:schemeClr val="lt2"/>
                </a:solidFill>
                <a:latin typeface="Roboto"/>
                <a:ea typeface="Roboto"/>
                <a:cs typeface="Roboto"/>
                <a:sym typeface="Roboto"/>
              </a:rPr>
              <a:t>: Reveals C2 servers, file origins.</a:t>
            </a:r>
            <a:endParaRPr sz="1800">
              <a:solidFill>
                <a:schemeClr val="lt2"/>
              </a:solidFill>
              <a:latin typeface="Roboto"/>
              <a:ea typeface="Roboto"/>
              <a:cs typeface="Roboto"/>
              <a:sym typeface="Roboto"/>
            </a:endParaRPr>
          </a:p>
          <a:p>
            <a:pPr indent="-317500" lvl="1" marL="914400" rtl="0" algn="l">
              <a:lnSpc>
                <a:spcPct val="115000"/>
              </a:lnSpc>
              <a:spcBef>
                <a:spcPts val="0"/>
              </a:spcBef>
              <a:spcAft>
                <a:spcPts val="0"/>
              </a:spcAft>
              <a:buClr>
                <a:schemeClr val="lt2"/>
              </a:buClr>
              <a:buSzPts val="1400"/>
              <a:buFont typeface="Roboto"/>
              <a:buChar char="○"/>
            </a:pPr>
            <a:r>
              <a:rPr i="1" lang="en" sz="1800">
                <a:solidFill>
                  <a:schemeClr val="lt2"/>
                </a:solidFill>
                <a:latin typeface="Roboto"/>
                <a:ea typeface="Roboto"/>
                <a:cs typeface="Roboto"/>
                <a:sym typeface="Roboto"/>
              </a:rPr>
              <a:t>PE Headers</a:t>
            </a:r>
            <a:r>
              <a:rPr lang="en" sz="1800">
                <a:solidFill>
                  <a:schemeClr val="lt2"/>
                </a:solidFill>
                <a:latin typeface="Roboto"/>
                <a:ea typeface="Roboto"/>
                <a:cs typeface="Roboto"/>
                <a:sym typeface="Roboto"/>
              </a:rPr>
              <a:t>: Metadata showing system compatibility and compilation tools and detect if the malware is packed.</a:t>
            </a:r>
            <a:endParaRPr sz="1800">
              <a:solidFill>
                <a:schemeClr val="lt2"/>
              </a:solidFill>
              <a:latin typeface="Roboto"/>
              <a:ea typeface="Roboto"/>
              <a:cs typeface="Roboto"/>
              <a:sym typeface="Roboto"/>
            </a:endParaRPr>
          </a:p>
          <a:p>
            <a:pPr indent="-317500" lvl="1" marL="914400" rtl="0" algn="l">
              <a:lnSpc>
                <a:spcPct val="115000"/>
              </a:lnSpc>
              <a:spcBef>
                <a:spcPts val="0"/>
              </a:spcBef>
              <a:spcAft>
                <a:spcPts val="0"/>
              </a:spcAft>
              <a:buClr>
                <a:schemeClr val="lt2"/>
              </a:buClr>
              <a:buSzPts val="1400"/>
              <a:buFont typeface="Roboto"/>
              <a:buChar char="○"/>
            </a:pPr>
            <a:r>
              <a:rPr i="1" lang="en" sz="1800">
                <a:solidFill>
                  <a:schemeClr val="lt2"/>
                </a:solidFill>
                <a:latin typeface="Roboto"/>
                <a:ea typeface="Roboto"/>
                <a:cs typeface="Roboto"/>
                <a:sym typeface="Roboto"/>
              </a:rPr>
              <a:t>Import/Export Tables</a:t>
            </a:r>
            <a:r>
              <a:rPr lang="en" sz="1800">
                <a:solidFill>
                  <a:schemeClr val="lt2"/>
                </a:solidFill>
                <a:latin typeface="Roboto"/>
                <a:ea typeface="Roboto"/>
                <a:cs typeface="Roboto"/>
                <a:sym typeface="Roboto"/>
              </a:rPr>
              <a:t>: Shows functions used by the malware.</a:t>
            </a:r>
            <a:endParaRPr sz="1800">
              <a:solidFill>
                <a:schemeClr val="lt2"/>
              </a:solidFill>
              <a:latin typeface="Roboto"/>
              <a:ea typeface="Roboto"/>
              <a:cs typeface="Roboto"/>
              <a:sym typeface="Roboto"/>
            </a:endParaRPr>
          </a:p>
          <a:p>
            <a:pPr indent="-317500" lvl="1" marL="914400" rtl="0" algn="l">
              <a:lnSpc>
                <a:spcPct val="115000"/>
              </a:lnSpc>
              <a:spcBef>
                <a:spcPts val="0"/>
              </a:spcBef>
              <a:spcAft>
                <a:spcPts val="0"/>
              </a:spcAft>
              <a:buClr>
                <a:schemeClr val="lt2"/>
              </a:buClr>
              <a:buSzPts val="1400"/>
              <a:buFont typeface="Roboto"/>
              <a:buChar char="○"/>
            </a:pPr>
            <a:r>
              <a:rPr i="1" lang="en" sz="1800">
                <a:solidFill>
                  <a:schemeClr val="lt2"/>
                </a:solidFill>
                <a:latin typeface="Roboto"/>
                <a:ea typeface="Roboto"/>
                <a:cs typeface="Roboto"/>
                <a:sym typeface="Roboto"/>
              </a:rPr>
              <a:t>Resource Section</a:t>
            </a:r>
            <a:r>
              <a:rPr lang="en" sz="1800">
                <a:solidFill>
                  <a:schemeClr val="lt2"/>
                </a:solidFill>
                <a:latin typeface="Roboto"/>
                <a:ea typeface="Roboto"/>
                <a:cs typeface="Roboto"/>
                <a:sym typeface="Roboto"/>
              </a:rPr>
              <a:t>: Stores hidden payloads or configurations used by the malware.</a:t>
            </a:r>
            <a:endParaRPr sz="1800">
              <a:solidFill>
                <a:schemeClr val="lt2"/>
              </a:solidFill>
              <a:latin typeface="Roboto"/>
              <a:ea typeface="Roboto"/>
              <a:cs typeface="Roboto"/>
              <a:sym typeface="Roboto"/>
            </a:endParaRPr>
          </a:p>
        </p:txBody>
      </p:sp>
      <p:pic>
        <p:nvPicPr>
          <p:cNvPr id="261" name="Google Shape;261;p44"/>
          <p:cNvPicPr preferRelativeResize="0"/>
          <p:nvPr/>
        </p:nvPicPr>
        <p:blipFill>
          <a:blip r:embed="rId3">
            <a:alphaModFix/>
          </a:blip>
          <a:stretch>
            <a:fillRect/>
          </a:stretch>
        </p:blipFill>
        <p:spPr>
          <a:xfrm>
            <a:off x="7345975" y="199325"/>
            <a:ext cx="1348025" cy="18465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45"/>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Strings Analysis </a:t>
            </a:r>
            <a:endParaRPr/>
          </a:p>
        </p:txBody>
      </p:sp>
      <p:sp>
        <p:nvSpPr>
          <p:cNvPr id="267" name="Google Shape;267;p45"/>
          <p:cNvSpPr txBox="1"/>
          <p:nvPr>
            <p:ph idx="1" type="body"/>
          </p:nvPr>
        </p:nvSpPr>
        <p:spPr>
          <a:xfrm>
            <a:off x="471900" y="1919075"/>
            <a:ext cx="8222100" cy="3224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a:t>
            </a:r>
            <a:r>
              <a:rPr b="1" lang="en"/>
              <a:t>Strings</a:t>
            </a:r>
            <a:r>
              <a:rPr lang="en"/>
              <a:t>” are readable sequences of characters like IP addresses, domain names, and registry keys.</a:t>
            </a:r>
            <a:endParaRPr/>
          </a:p>
          <a:p>
            <a:pPr indent="-342900" lvl="0" marL="457200" rtl="0" algn="l">
              <a:spcBef>
                <a:spcPts val="0"/>
              </a:spcBef>
              <a:spcAft>
                <a:spcPts val="0"/>
              </a:spcAft>
              <a:buSzPts val="1800"/>
              <a:buChar char="●"/>
            </a:pPr>
            <a:r>
              <a:rPr lang="en"/>
              <a:t>“Strings” provide insights into malware actions, such as file creation or C2 server communication.</a:t>
            </a:r>
            <a:endParaRPr/>
          </a:p>
          <a:p>
            <a:pPr indent="-342900" lvl="0" marL="457200" rtl="0" algn="l">
              <a:spcBef>
                <a:spcPts val="0"/>
              </a:spcBef>
              <a:spcAft>
                <a:spcPts val="0"/>
              </a:spcAft>
              <a:buSzPts val="1800"/>
              <a:buChar char="●"/>
            </a:pPr>
            <a:r>
              <a:rPr b="1" lang="en"/>
              <a:t>How to Extract Strings</a:t>
            </a:r>
            <a:r>
              <a:rPr lang="en"/>
              <a:t>:</a:t>
            </a:r>
            <a:endParaRPr/>
          </a:p>
          <a:p>
            <a:pPr indent="-317500" lvl="1" marL="914400" rtl="0" algn="l">
              <a:spcBef>
                <a:spcPts val="0"/>
              </a:spcBef>
              <a:spcAft>
                <a:spcPts val="0"/>
              </a:spcAft>
              <a:buSzPts val="1400"/>
              <a:buChar char="○"/>
            </a:pPr>
            <a:r>
              <a:rPr lang="en"/>
              <a:t>Use SysInternals’ “</a:t>
            </a:r>
            <a:r>
              <a:rPr b="1" lang="en" u="sng">
                <a:solidFill>
                  <a:schemeClr val="hlink"/>
                </a:solidFill>
                <a:hlinkClick r:id="rId3"/>
              </a:rPr>
              <a:t>strings</a:t>
            </a:r>
            <a:r>
              <a:rPr lang="en"/>
              <a:t>” tool, and refine results with the -n argument to filter out irrelevant data.</a:t>
            </a:r>
            <a:endParaRPr/>
          </a:p>
          <a:p>
            <a:pPr indent="-317500" lvl="1" marL="914400" rtl="0" algn="l">
              <a:spcBef>
                <a:spcPts val="0"/>
              </a:spcBef>
              <a:spcAft>
                <a:spcPts val="0"/>
              </a:spcAft>
              <a:buSzPts val="1400"/>
              <a:buChar char="○"/>
            </a:pPr>
            <a:r>
              <a:rPr lang="en"/>
              <a:t>Command: </a:t>
            </a:r>
            <a:r>
              <a:rPr i="1" lang="en"/>
              <a:t>strings64.exe -n 5 .\malware.exe &gt; strings.txt </a:t>
            </a:r>
            <a:r>
              <a:rPr lang="en"/>
              <a:t>(strings with minimum 5 characters)</a:t>
            </a:r>
            <a:endParaRPr/>
          </a:p>
          <a:p>
            <a:pPr indent="-317500" lvl="1" marL="914400" rtl="0" algn="l">
              <a:spcBef>
                <a:spcPts val="0"/>
              </a:spcBef>
              <a:spcAft>
                <a:spcPts val="0"/>
              </a:spcAft>
              <a:buSzPts val="1400"/>
              <a:buChar char="○"/>
            </a:pPr>
            <a:r>
              <a:rPr lang="en"/>
              <a:t>Tools like </a:t>
            </a:r>
            <a:r>
              <a:rPr b="1" lang="en" u="sng">
                <a:solidFill>
                  <a:schemeClr val="hlink"/>
                </a:solidFill>
                <a:hlinkClick r:id="rId4"/>
              </a:rPr>
              <a:t>StringSifter</a:t>
            </a:r>
            <a:r>
              <a:rPr lang="en"/>
              <a:t> (by Mandiant) can rank strings for relevance in malware analysis. This tool has been trained using a dataset consisting of labeled malware sample outputs.</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pic>
        <p:nvPicPr>
          <p:cNvPr id="272" name="Google Shape;272;p46"/>
          <p:cNvPicPr preferRelativeResize="0"/>
          <p:nvPr/>
        </p:nvPicPr>
        <p:blipFill>
          <a:blip r:embed="rId3">
            <a:alphaModFix/>
          </a:blip>
          <a:stretch>
            <a:fillRect/>
          </a:stretch>
        </p:blipFill>
        <p:spPr>
          <a:xfrm>
            <a:off x="1152163" y="152400"/>
            <a:ext cx="6839665" cy="4838699"/>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47"/>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Analyzing Packed Malware</a:t>
            </a:r>
            <a:endParaRPr/>
          </a:p>
        </p:txBody>
      </p:sp>
      <p:sp>
        <p:nvSpPr>
          <p:cNvPr id="278" name="Google Shape;278;p47"/>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Packing is the process of </a:t>
            </a:r>
            <a:r>
              <a:rPr b="1" i="1" lang="en"/>
              <a:t>obfuscating malware by compressing its code to avoid detection</a:t>
            </a:r>
            <a:r>
              <a:rPr i="1" lang="en"/>
              <a:t>.</a:t>
            </a:r>
            <a:endParaRPr i="1"/>
          </a:p>
          <a:p>
            <a:pPr indent="-342900" lvl="0" marL="457200" rtl="0" algn="l">
              <a:spcBef>
                <a:spcPts val="0"/>
              </a:spcBef>
              <a:spcAft>
                <a:spcPts val="0"/>
              </a:spcAft>
              <a:buSzPts val="1800"/>
              <a:buChar char="●"/>
            </a:pPr>
            <a:r>
              <a:rPr lang="en"/>
              <a:t>Packed Malware hides the “malicious intent” of malware; identifying the packer helps unpack the malware for deeper analysis.</a:t>
            </a:r>
            <a:endParaRPr/>
          </a:p>
          <a:p>
            <a:pPr indent="-342900" lvl="0" marL="457200" rtl="0" algn="l">
              <a:spcBef>
                <a:spcPts val="0"/>
              </a:spcBef>
              <a:spcAft>
                <a:spcPts val="0"/>
              </a:spcAft>
              <a:buSzPts val="1800"/>
              <a:buChar char="●"/>
            </a:pPr>
            <a:r>
              <a:rPr b="1" lang="en"/>
              <a:t>Detection Tools</a:t>
            </a:r>
            <a:r>
              <a:rPr lang="en"/>
              <a:t>:</a:t>
            </a:r>
            <a:endParaRPr/>
          </a:p>
          <a:p>
            <a:pPr indent="-317500" lvl="1" marL="914400" rtl="0" algn="l">
              <a:spcBef>
                <a:spcPts val="0"/>
              </a:spcBef>
              <a:spcAft>
                <a:spcPts val="0"/>
              </a:spcAft>
              <a:buSzPts val="1400"/>
              <a:buChar char="○"/>
            </a:pPr>
            <a:r>
              <a:rPr b="1" lang="en" u="sng">
                <a:solidFill>
                  <a:schemeClr val="hlink"/>
                </a:solidFill>
                <a:hlinkClick r:id="rId3"/>
              </a:rPr>
              <a:t>Detect It Easy (DiE)</a:t>
            </a:r>
            <a:r>
              <a:rPr lang="en"/>
              <a:t>: Identifies packers and provides details.</a:t>
            </a:r>
            <a:endParaRPr/>
          </a:p>
          <a:p>
            <a:pPr indent="-317500" lvl="1" marL="914400" rtl="0" algn="l">
              <a:spcBef>
                <a:spcPts val="0"/>
              </a:spcBef>
              <a:spcAft>
                <a:spcPts val="0"/>
              </a:spcAft>
              <a:buSzPts val="1400"/>
              <a:buChar char="○"/>
            </a:pPr>
            <a:r>
              <a:rPr b="1" lang="en" u="sng">
                <a:solidFill>
                  <a:schemeClr val="hlink"/>
                </a:solidFill>
                <a:hlinkClick r:id="rId4"/>
              </a:rPr>
              <a:t>UPX</a:t>
            </a:r>
            <a:r>
              <a:rPr lang="en"/>
              <a:t>: Ultimate Packer for eXecutables, an Open Source packer known for its straightforward packing and unpacking capabilities.</a:t>
            </a:r>
            <a:endParaRPr/>
          </a:p>
          <a:p>
            <a:pPr indent="-317500" lvl="1" marL="914400" rtl="0" algn="l">
              <a:spcBef>
                <a:spcPts val="0"/>
              </a:spcBef>
              <a:spcAft>
                <a:spcPts val="0"/>
              </a:spcAft>
              <a:buSzPts val="1400"/>
              <a:buChar char="○"/>
            </a:pPr>
            <a:r>
              <a:rPr b="1" lang="en" u="sng">
                <a:solidFill>
                  <a:schemeClr val="hlink"/>
                </a:solidFill>
                <a:hlinkClick r:id="rId5"/>
              </a:rPr>
              <a:t>TrickGate</a:t>
            </a:r>
            <a:r>
              <a:rPr b="1" lang="en"/>
              <a:t> </a:t>
            </a:r>
            <a:r>
              <a:rPr lang="en"/>
              <a:t>Packer: This packer has been successfully operating while enabling threat actors to deploy a wide range of malware such as TrickBot, Emotet, AZORult, Agent Tesla.</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pic>
        <p:nvPicPr>
          <p:cNvPr id="283" name="Google Shape;283;p48"/>
          <p:cNvPicPr preferRelativeResize="0"/>
          <p:nvPr/>
        </p:nvPicPr>
        <p:blipFill>
          <a:blip r:embed="rId3">
            <a:alphaModFix/>
          </a:blip>
          <a:stretch>
            <a:fillRect/>
          </a:stretch>
        </p:blipFill>
        <p:spPr>
          <a:xfrm>
            <a:off x="271375" y="197178"/>
            <a:ext cx="4419601" cy="3238048"/>
          </a:xfrm>
          <a:prstGeom prst="rect">
            <a:avLst/>
          </a:prstGeom>
          <a:noFill/>
          <a:ln>
            <a:noFill/>
          </a:ln>
        </p:spPr>
      </p:pic>
      <p:pic>
        <p:nvPicPr>
          <p:cNvPr id="284" name="Google Shape;284;p48"/>
          <p:cNvPicPr preferRelativeResize="0"/>
          <p:nvPr/>
        </p:nvPicPr>
        <p:blipFill>
          <a:blip r:embed="rId4">
            <a:alphaModFix/>
          </a:blip>
          <a:stretch>
            <a:fillRect/>
          </a:stretch>
        </p:blipFill>
        <p:spPr>
          <a:xfrm>
            <a:off x="4944101" y="1744850"/>
            <a:ext cx="3910249" cy="3203331"/>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49"/>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Unpacking Packed Malware</a:t>
            </a:r>
            <a:endParaRPr/>
          </a:p>
        </p:txBody>
      </p:sp>
      <p:sp>
        <p:nvSpPr>
          <p:cNvPr id="290" name="Google Shape;290;p49"/>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Once packing is detected, next step is to unpack the Malware.</a:t>
            </a:r>
            <a:endParaRPr/>
          </a:p>
          <a:p>
            <a:pPr indent="-342900" lvl="0" marL="457200" rtl="0" algn="l">
              <a:spcBef>
                <a:spcPts val="0"/>
              </a:spcBef>
              <a:spcAft>
                <a:spcPts val="0"/>
              </a:spcAft>
              <a:buSzPts val="1800"/>
              <a:buChar char="●"/>
            </a:pPr>
            <a:r>
              <a:rPr lang="en"/>
              <a:t>D</a:t>
            </a:r>
            <a:r>
              <a:rPr lang="en"/>
              <a:t>ifferent static analysis tools use various signature databases to detect packers.</a:t>
            </a:r>
            <a:endParaRPr/>
          </a:p>
          <a:p>
            <a:pPr indent="-342900" lvl="0" marL="457200" rtl="0" algn="l">
              <a:spcBef>
                <a:spcPts val="0"/>
              </a:spcBef>
              <a:spcAft>
                <a:spcPts val="0"/>
              </a:spcAft>
              <a:buSzPts val="1800"/>
              <a:buChar char="●"/>
            </a:pPr>
            <a:r>
              <a:rPr lang="en"/>
              <a:t>Combination of tools can improve the effectiveness of our analysis.</a:t>
            </a:r>
            <a:endParaRPr/>
          </a:p>
          <a:p>
            <a:pPr indent="-342900" lvl="0" marL="457200" rtl="0" algn="l">
              <a:spcBef>
                <a:spcPts val="0"/>
              </a:spcBef>
              <a:spcAft>
                <a:spcPts val="0"/>
              </a:spcAft>
              <a:buSzPts val="1800"/>
              <a:buChar char="●"/>
            </a:pPr>
            <a:r>
              <a:rPr b="1" lang="en" u="sng">
                <a:solidFill>
                  <a:schemeClr val="hlink"/>
                </a:solidFill>
                <a:hlinkClick r:id="rId3"/>
              </a:rPr>
              <a:t>Exeinfo</a:t>
            </a:r>
            <a:r>
              <a:rPr lang="en"/>
              <a:t> provides detailed data on the executable layout. Can </a:t>
            </a:r>
            <a:r>
              <a:rPr lang="en"/>
              <a:t>pinpoint</a:t>
            </a:r>
            <a:r>
              <a:rPr lang="en"/>
              <a:t> not just the packer but also the library of the packed program and its linker.</a:t>
            </a:r>
            <a:endParaRPr/>
          </a:p>
          <a:p>
            <a:pPr indent="-342900" lvl="0" marL="457200" rtl="0" algn="l">
              <a:spcBef>
                <a:spcPts val="0"/>
              </a:spcBef>
              <a:spcAft>
                <a:spcPts val="0"/>
              </a:spcAft>
              <a:buSzPts val="1800"/>
              <a:buChar char="●"/>
            </a:pPr>
            <a:r>
              <a:rPr b="1" lang="en" u="sng">
                <a:solidFill>
                  <a:schemeClr val="hlink"/>
                </a:solidFill>
                <a:hlinkClick r:id="rId4"/>
              </a:rPr>
              <a:t>peid</a:t>
            </a:r>
            <a:r>
              <a:rPr lang="en"/>
              <a:t> is the simplest, but it displays the packer (UPX) used as well as some general information about the file, like the architecture (x64) and type (exe).</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pic>
        <p:nvPicPr>
          <p:cNvPr id="295" name="Google Shape;295;p50"/>
          <p:cNvPicPr preferRelativeResize="0"/>
          <p:nvPr/>
        </p:nvPicPr>
        <p:blipFill>
          <a:blip r:embed="rId3">
            <a:alphaModFix/>
          </a:blip>
          <a:stretch>
            <a:fillRect/>
          </a:stretch>
        </p:blipFill>
        <p:spPr>
          <a:xfrm>
            <a:off x="289700" y="302025"/>
            <a:ext cx="4800184" cy="2269725"/>
          </a:xfrm>
          <a:prstGeom prst="rect">
            <a:avLst/>
          </a:prstGeom>
          <a:noFill/>
          <a:ln>
            <a:noFill/>
          </a:ln>
        </p:spPr>
      </p:pic>
      <p:pic>
        <p:nvPicPr>
          <p:cNvPr id="296" name="Google Shape;296;p50"/>
          <p:cNvPicPr preferRelativeResize="0"/>
          <p:nvPr/>
        </p:nvPicPr>
        <p:blipFill>
          <a:blip r:embed="rId4">
            <a:alphaModFix/>
          </a:blip>
          <a:stretch>
            <a:fillRect/>
          </a:stretch>
        </p:blipFill>
        <p:spPr>
          <a:xfrm>
            <a:off x="3554501" y="2794800"/>
            <a:ext cx="5158324" cy="21366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51"/>
          <p:cNvSpPr txBox="1"/>
          <p:nvPr>
            <p:ph type="title"/>
          </p:nvPr>
        </p:nvSpPr>
        <p:spPr>
          <a:xfrm>
            <a:off x="526825" y="311175"/>
            <a:ext cx="8222100" cy="1308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
              <a:t>Inspecting PE Imports and Resources</a:t>
            </a:r>
            <a:endParaRPr/>
          </a:p>
          <a:p>
            <a:pPr indent="0" lvl="0" marL="0" rtl="0" algn="l">
              <a:spcBef>
                <a:spcPts val="0"/>
              </a:spcBef>
              <a:spcAft>
                <a:spcPts val="0"/>
              </a:spcAft>
              <a:buNone/>
            </a:pPr>
            <a:r>
              <a:t/>
            </a:r>
            <a:endParaRPr/>
          </a:p>
        </p:txBody>
      </p:sp>
      <p:sp>
        <p:nvSpPr>
          <p:cNvPr id="302" name="Google Shape;302;p51"/>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SzPts val="1500"/>
              <a:buChar char="●"/>
            </a:pPr>
            <a:r>
              <a:rPr lang="en" sz="1500"/>
              <a:t>Every PE File, has functions that depend on external DLL Files. </a:t>
            </a:r>
            <a:endParaRPr sz="1500"/>
          </a:p>
          <a:p>
            <a:pPr indent="-323850" lvl="0" marL="457200" rtl="0" algn="l">
              <a:spcBef>
                <a:spcPts val="0"/>
              </a:spcBef>
              <a:spcAft>
                <a:spcPts val="0"/>
              </a:spcAft>
              <a:buSzPts val="1500"/>
              <a:buChar char="●"/>
            </a:pPr>
            <a:r>
              <a:rPr lang="en" sz="1500"/>
              <a:t>To keep track of what functions from the DLLs are needed, a PE File uses the </a:t>
            </a:r>
            <a:r>
              <a:rPr b="1" lang="en" sz="1500"/>
              <a:t>Import Table</a:t>
            </a:r>
            <a:r>
              <a:rPr lang="en" sz="1500"/>
              <a:t>.</a:t>
            </a:r>
            <a:endParaRPr sz="1500"/>
          </a:p>
          <a:p>
            <a:pPr indent="-323850" lvl="0" marL="457200" rtl="0" algn="l">
              <a:spcBef>
                <a:spcPts val="0"/>
              </a:spcBef>
              <a:spcAft>
                <a:spcPts val="0"/>
              </a:spcAft>
              <a:buSzPts val="1500"/>
              <a:buChar char="●"/>
            </a:pPr>
            <a:r>
              <a:rPr lang="en" sz="1500"/>
              <a:t>Import Table: Lists </a:t>
            </a:r>
            <a:r>
              <a:rPr b="1" lang="en" sz="1500"/>
              <a:t>external functions</a:t>
            </a:r>
            <a:r>
              <a:rPr lang="en" sz="1500"/>
              <a:t> used by the malware to interact with the system.</a:t>
            </a:r>
            <a:endParaRPr sz="1500"/>
          </a:p>
          <a:p>
            <a:pPr indent="-323850" lvl="0" marL="457200" rtl="0" algn="l">
              <a:spcBef>
                <a:spcPts val="0"/>
              </a:spcBef>
              <a:spcAft>
                <a:spcPts val="0"/>
              </a:spcAft>
              <a:buSzPts val="1500"/>
              <a:buChar char="●"/>
            </a:pPr>
            <a:r>
              <a:rPr lang="en" sz="1500"/>
              <a:t>Analysis of PE Imports is important to understand because malware authors tend to use the “</a:t>
            </a:r>
            <a:r>
              <a:rPr b="1" lang="en" sz="1500"/>
              <a:t>Living of the Land Approach</a:t>
            </a:r>
            <a:r>
              <a:rPr lang="en" sz="1500"/>
              <a:t>”. </a:t>
            </a:r>
            <a:r>
              <a:rPr b="1" lang="en" sz="1500" u="sng">
                <a:solidFill>
                  <a:schemeClr val="hlink"/>
                </a:solidFill>
                <a:hlinkClick r:id="rId3"/>
              </a:rPr>
              <a:t>LolBins</a:t>
            </a:r>
            <a:r>
              <a:rPr lang="en" sz="1500"/>
              <a:t> is a good resource to check out.</a:t>
            </a:r>
            <a:endParaRPr sz="1500"/>
          </a:p>
          <a:p>
            <a:pPr indent="-323850" lvl="0" marL="457200" rtl="0" algn="l">
              <a:spcBef>
                <a:spcPts val="0"/>
              </a:spcBef>
              <a:spcAft>
                <a:spcPts val="0"/>
              </a:spcAft>
              <a:buSzPts val="1500"/>
              <a:buChar char="●"/>
            </a:pPr>
            <a:r>
              <a:rPr lang="en" sz="1500"/>
              <a:t>For example: Malware may exploit libraries like WinInet to communicate over the internet. By analyzing imported network-related functions, you can identify potential data transmission to command-and-control servers.</a:t>
            </a:r>
            <a:endParaRPr sz="1500"/>
          </a:p>
          <a:p>
            <a:pPr indent="-323850" lvl="0" marL="457200" rtl="0" algn="l">
              <a:spcBef>
                <a:spcPts val="0"/>
              </a:spcBef>
              <a:spcAft>
                <a:spcPts val="0"/>
              </a:spcAft>
              <a:buSzPts val="1500"/>
              <a:buChar char="●"/>
            </a:pPr>
            <a:r>
              <a:rPr lang="en" sz="1500"/>
              <a:t>To inspect PE Imports, we can use </a:t>
            </a:r>
            <a:r>
              <a:rPr b="1" lang="en" sz="1500" u="sng">
                <a:solidFill>
                  <a:schemeClr val="accent5"/>
                </a:solidFill>
                <a:hlinkClick r:id="rId4">
                  <a:extLst>
                    <a:ext uri="{A12FA001-AC4F-418D-AE19-62706E023703}">
                      <ahyp:hlinkClr val="tx"/>
                    </a:ext>
                  </a:extLst>
                </a:hlinkClick>
              </a:rPr>
              <a:t>PE-Bear</a:t>
            </a:r>
            <a:r>
              <a:rPr lang="en" sz="1500"/>
              <a:t>, a tool that looks into all the DLLs a program has imported.</a:t>
            </a:r>
            <a:endParaRPr sz="15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6"/>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457200" lvl="0" marL="2286000" rtl="0" algn="l">
              <a:spcBef>
                <a:spcPts val="0"/>
              </a:spcBef>
              <a:spcAft>
                <a:spcPts val="0"/>
              </a:spcAft>
              <a:buNone/>
            </a:pPr>
            <a:r>
              <a:rPr lang="en"/>
              <a:t>Resources</a:t>
            </a:r>
            <a:endParaRPr/>
          </a:p>
        </p:txBody>
      </p:sp>
      <p:sp>
        <p:nvSpPr>
          <p:cNvPr id="87" name="Google Shape;87;p16"/>
          <p:cNvSpPr txBox="1"/>
          <p:nvPr>
            <p:ph idx="1" type="body"/>
          </p:nvPr>
        </p:nvSpPr>
        <p:spPr>
          <a:xfrm>
            <a:off x="471900" y="1793150"/>
            <a:ext cx="4160400" cy="3350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Flare-VM - </a:t>
            </a:r>
            <a:r>
              <a:rPr lang="en" u="sng">
                <a:solidFill>
                  <a:schemeClr val="hlink"/>
                </a:solidFill>
                <a:hlinkClick r:id="rId3"/>
              </a:rPr>
              <a:t>GitHub - mandiant/flare-vm: A collection of software installations scripts for Windows systems that allows you to easily setup and maintain a reverse engineering environment on a VM.</a:t>
            </a:r>
            <a:endParaRPr/>
          </a:p>
          <a:p>
            <a:pPr indent="-342900" lvl="0" marL="457200" rtl="0" algn="l">
              <a:spcBef>
                <a:spcPts val="0"/>
              </a:spcBef>
              <a:spcAft>
                <a:spcPts val="0"/>
              </a:spcAft>
              <a:buSzPts val="1800"/>
              <a:buChar char="●"/>
            </a:pPr>
            <a:r>
              <a:rPr lang="en"/>
              <a:t>Remnux -  </a:t>
            </a:r>
            <a:r>
              <a:rPr lang="en" u="sng">
                <a:solidFill>
                  <a:schemeClr val="hlink"/>
                </a:solidFill>
                <a:hlinkClick r:id="rId4"/>
              </a:rPr>
              <a:t>REMnux</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pic>
        <p:nvPicPr>
          <p:cNvPr id="307" name="Google Shape;307;p52"/>
          <p:cNvPicPr preferRelativeResize="0"/>
          <p:nvPr/>
        </p:nvPicPr>
        <p:blipFill>
          <a:blip r:embed="rId3">
            <a:alphaModFix/>
          </a:blip>
          <a:stretch>
            <a:fillRect/>
          </a:stretch>
        </p:blipFill>
        <p:spPr>
          <a:xfrm>
            <a:off x="443625" y="564825"/>
            <a:ext cx="3559624" cy="4121674"/>
          </a:xfrm>
          <a:prstGeom prst="rect">
            <a:avLst/>
          </a:prstGeom>
          <a:noFill/>
          <a:ln>
            <a:noFill/>
          </a:ln>
        </p:spPr>
      </p:pic>
      <p:pic>
        <p:nvPicPr>
          <p:cNvPr id="308" name="Google Shape;308;p52"/>
          <p:cNvPicPr preferRelativeResize="0"/>
          <p:nvPr/>
        </p:nvPicPr>
        <p:blipFill>
          <a:blip r:embed="rId4">
            <a:alphaModFix/>
          </a:blip>
          <a:stretch>
            <a:fillRect/>
          </a:stretch>
        </p:blipFill>
        <p:spPr>
          <a:xfrm>
            <a:off x="4125875" y="674125"/>
            <a:ext cx="4825776" cy="2757224"/>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53"/>
          <p:cNvSpPr txBox="1"/>
          <p:nvPr>
            <p:ph type="title"/>
          </p:nvPr>
        </p:nvSpPr>
        <p:spPr>
          <a:xfrm>
            <a:off x="526825" y="311175"/>
            <a:ext cx="8222100" cy="1308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
              <a:t>Inspecting PE Imports and Resources</a:t>
            </a:r>
            <a:endParaRPr/>
          </a:p>
          <a:p>
            <a:pPr indent="0" lvl="0" marL="0" rtl="0" algn="l">
              <a:spcBef>
                <a:spcPts val="0"/>
              </a:spcBef>
              <a:spcAft>
                <a:spcPts val="0"/>
              </a:spcAft>
              <a:buNone/>
            </a:pPr>
            <a:r>
              <a:t/>
            </a:r>
            <a:endParaRPr/>
          </a:p>
        </p:txBody>
      </p:sp>
      <p:sp>
        <p:nvSpPr>
          <p:cNvPr id="314" name="Google Shape;314;p53"/>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SzPts val="1500"/>
              <a:buChar char="●"/>
            </a:pPr>
            <a:r>
              <a:rPr lang="en" sz="1500"/>
              <a:t>Every PE file is divided into multiple sections. Each section has a role to ensure the executable can be loaded and executed correctly by the Windows OS.</a:t>
            </a:r>
            <a:endParaRPr sz="1500"/>
          </a:p>
          <a:p>
            <a:pPr indent="-323850" lvl="0" marL="457200" rtl="0" algn="l">
              <a:spcBef>
                <a:spcPts val="0"/>
              </a:spcBef>
              <a:spcAft>
                <a:spcPts val="0"/>
              </a:spcAft>
              <a:buSzPts val="1500"/>
              <a:buChar char="●"/>
            </a:pPr>
            <a:r>
              <a:rPr lang="en" sz="1500"/>
              <a:t>.text -&gt; Code to run by the exe, .data -&gt; Variables of the exe, .rdata -&gt; Read-Only Data</a:t>
            </a:r>
            <a:endParaRPr sz="1500"/>
          </a:p>
          <a:p>
            <a:pPr indent="-323850" lvl="0" marL="457200" rtl="0" algn="l">
              <a:spcBef>
                <a:spcPts val="0"/>
              </a:spcBef>
              <a:spcAft>
                <a:spcPts val="0"/>
              </a:spcAft>
              <a:buSzPts val="1500"/>
              <a:buChar char="●"/>
            </a:pPr>
            <a:r>
              <a:rPr b="1" lang="en" sz="1500"/>
              <a:t>.rsrc</a:t>
            </a:r>
            <a:r>
              <a:rPr lang="en" sz="1500"/>
              <a:t> -&gt; Storage section and is the perfect place for </a:t>
            </a:r>
            <a:r>
              <a:rPr b="1" lang="en" sz="1500"/>
              <a:t>icons, configuration files, or hidden payloads</a:t>
            </a:r>
            <a:r>
              <a:rPr lang="en" sz="1500"/>
              <a:t>.</a:t>
            </a:r>
            <a:endParaRPr sz="1500"/>
          </a:p>
          <a:p>
            <a:pPr indent="-323850" lvl="0" marL="457200" rtl="0" algn="l">
              <a:spcBef>
                <a:spcPts val="0"/>
              </a:spcBef>
              <a:spcAft>
                <a:spcPts val="0"/>
              </a:spcAft>
              <a:buSzPts val="1500"/>
              <a:buChar char="●"/>
            </a:pPr>
            <a:r>
              <a:rPr lang="en" sz="1500"/>
              <a:t>Malware authors can abuse the .rsrc section by having:</a:t>
            </a:r>
            <a:endParaRPr sz="1500"/>
          </a:p>
          <a:p>
            <a:pPr indent="-323850" lvl="1" marL="914400" rtl="0" algn="l">
              <a:spcBef>
                <a:spcPts val="0"/>
              </a:spcBef>
              <a:spcAft>
                <a:spcPts val="0"/>
              </a:spcAft>
              <a:buSzPts val="1500"/>
              <a:buChar char="○"/>
            </a:pPr>
            <a:r>
              <a:rPr lang="en" sz="1500"/>
              <a:t>Encrypted Payloads (Hidden Payloads prevent AV Detection)</a:t>
            </a:r>
            <a:endParaRPr sz="1500"/>
          </a:p>
          <a:p>
            <a:pPr indent="-323850" lvl="1" marL="914400" rtl="0" algn="l">
              <a:spcBef>
                <a:spcPts val="0"/>
              </a:spcBef>
              <a:spcAft>
                <a:spcPts val="0"/>
              </a:spcAft>
              <a:buSzPts val="1500"/>
              <a:buChar char="○"/>
            </a:pPr>
            <a:r>
              <a:rPr lang="en" sz="1500"/>
              <a:t>Configuration Data (C2 Servers/Malicious Domains)</a:t>
            </a:r>
            <a:endParaRPr sz="1500"/>
          </a:p>
          <a:p>
            <a:pPr indent="-323850" lvl="1" marL="914400" rtl="0" algn="l">
              <a:spcBef>
                <a:spcPts val="0"/>
              </a:spcBef>
              <a:spcAft>
                <a:spcPts val="0"/>
              </a:spcAft>
              <a:buSzPts val="1500"/>
              <a:buChar char="○"/>
            </a:pPr>
            <a:r>
              <a:rPr lang="en" sz="1500"/>
              <a:t>Malicious Files (Droppers/Downloaders)</a:t>
            </a:r>
            <a:endParaRPr sz="1500"/>
          </a:p>
          <a:p>
            <a:pPr indent="-323850" lvl="1" marL="914400" rtl="0" algn="l">
              <a:spcBef>
                <a:spcPts val="0"/>
              </a:spcBef>
              <a:spcAft>
                <a:spcPts val="0"/>
              </a:spcAft>
              <a:buSzPts val="1500"/>
              <a:buChar char="○"/>
            </a:pPr>
            <a:r>
              <a:rPr lang="en" sz="1500"/>
              <a:t>Resource Overstuffing (More Obfuscation)</a:t>
            </a:r>
            <a:endParaRPr sz="1500"/>
          </a:p>
          <a:p>
            <a:pPr indent="-323850" lvl="0" marL="457200" rtl="0" algn="l">
              <a:spcBef>
                <a:spcPts val="0"/>
              </a:spcBef>
              <a:spcAft>
                <a:spcPts val="0"/>
              </a:spcAft>
              <a:buSzPts val="1500"/>
              <a:buChar char="●"/>
            </a:pPr>
            <a:r>
              <a:rPr b="1" lang="en" sz="1500" u="sng">
                <a:solidFill>
                  <a:schemeClr val="hlink"/>
                </a:solidFill>
                <a:hlinkClick r:id="rId3"/>
              </a:rPr>
              <a:t>Resource Hacker</a:t>
            </a:r>
            <a:r>
              <a:rPr lang="en" sz="1500"/>
              <a:t> , a tool to analyze the “.rsrc“ section of PE Files.</a:t>
            </a:r>
            <a:endParaRPr sz="1500"/>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pic>
        <p:nvPicPr>
          <p:cNvPr id="319" name="Google Shape;319;p54"/>
          <p:cNvPicPr preferRelativeResize="0"/>
          <p:nvPr/>
        </p:nvPicPr>
        <p:blipFill>
          <a:blip r:embed="rId3">
            <a:alphaModFix/>
          </a:blip>
          <a:stretch>
            <a:fillRect/>
          </a:stretch>
        </p:blipFill>
        <p:spPr>
          <a:xfrm>
            <a:off x="610000" y="152400"/>
            <a:ext cx="7485448" cy="4838701"/>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55"/>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5500"/>
              <a:t>Static Analysis Lab Demo</a:t>
            </a:r>
            <a:endParaRPr sz="5500"/>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56"/>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Dynamic Analysis Overview</a:t>
            </a:r>
            <a:endParaRPr/>
          </a:p>
        </p:txBody>
      </p:sp>
      <p:sp>
        <p:nvSpPr>
          <p:cNvPr id="330" name="Google Shape;330;p56"/>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Dynamic Analysis involves running the malware to observe its behavior.</a:t>
            </a:r>
            <a:endParaRPr/>
          </a:p>
          <a:p>
            <a:pPr indent="-342900" lvl="0" marL="457200" rtl="0" algn="l">
              <a:spcBef>
                <a:spcPts val="0"/>
              </a:spcBef>
              <a:spcAft>
                <a:spcPts val="0"/>
              </a:spcAft>
              <a:buSzPts val="1800"/>
              <a:buChar char="●"/>
            </a:pPr>
            <a:r>
              <a:rPr lang="en"/>
              <a:t>Advantages: Helps </a:t>
            </a:r>
            <a:r>
              <a:rPr lang="en"/>
              <a:t>identify</a:t>
            </a:r>
            <a:r>
              <a:rPr lang="en"/>
              <a:t> real-time modifications to processes, files, registry or network &amp; also when malware cannot be unpacked.</a:t>
            </a:r>
            <a:endParaRPr/>
          </a:p>
          <a:p>
            <a:pPr indent="-342900" lvl="0" marL="457200" rtl="0" algn="l">
              <a:spcBef>
                <a:spcPts val="0"/>
              </a:spcBef>
              <a:spcAft>
                <a:spcPts val="0"/>
              </a:spcAft>
              <a:buSzPts val="1800"/>
              <a:buChar char="●"/>
            </a:pPr>
            <a:r>
              <a:rPr lang="en"/>
              <a:t>Basic Dynamic Analysis Procedures:</a:t>
            </a:r>
            <a:endParaRPr/>
          </a:p>
          <a:p>
            <a:pPr indent="-317500" lvl="1" marL="914400" rtl="0" algn="l">
              <a:spcBef>
                <a:spcPts val="0"/>
              </a:spcBef>
              <a:spcAft>
                <a:spcPts val="0"/>
              </a:spcAft>
              <a:buSzPts val="1400"/>
              <a:buChar char="○"/>
            </a:pPr>
            <a:r>
              <a:rPr lang="en"/>
              <a:t>Process Activity: Does the malware start other processes or interact with pre-installed software?</a:t>
            </a:r>
            <a:endParaRPr/>
          </a:p>
          <a:p>
            <a:pPr indent="-317500" lvl="1" marL="914400" rtl="0" algn="l">
              <a:spcBef>
                <a:spcPts val="0"/>
              </a:spcBef>
              <a:spcAft>
                <a:spcPts val="0"/>
              </a:spcAft>
              <a:buSzPts val="1400"/>
              <a:buChar char="○"/>
            </a:pPr>
            <a:r>
              <a:rPr lang="en"/>
              <a:t>File Activity: Does it generate or modify files, such as keyloggers or encrypted files?</a:t>
            </a:r>
            <a:endParaRPr/>
          </a:p>
          <a:p>
            <a:pPr indent="-317500" lvl="1" marL="914400" rtl="0" algn="l">
              <a:spcBef>
                <a:spcPts val="0"/>
              </a:spcBef>
              <a:spcAft>
                <a:spcPts val="0"/>
              </a:spcAft>
              <a:buSzPts val="1400"/>
              <a:buChar char="○"/>
            </a:pPr>
            <a:r>
              <a:rPr lang="en"/>
              <a:t>Registry Activity: Does it make registry changes for persistence or stealth?</a:t>
            </a:r>
            <a:endParaRPr/>
          </a:p>
          <a:p>
            <a:pPr indent="-317500" lvl="1" marL="914400" rtl="0" algn="l">
              <a:spcBef>
                <a:spcPts val="0"/>
              </a:spcBef>
              <a:spcAft>
                <a:spcPts val="0"/>
              </a:spcAft>
              <a:buSzPts val="1400"/>
              <a:buChar char="○"/>
            </a:pPr>
            <a:r>
              <a:rPr lang="en"/>
              <a:t>Network Activity: Does it communicate with C2 servers or transmit stolen data?</a:t>
            </a:r>
            <a:endParaRPr/>
          </a:p>
          <a:p>
            <a:pPr indent="0" lvl="0" marL="0" rtl="0" algn="l">
              <a:spcBef>
                <a:spcPts val="1600"/>
              </a:spcBef>
              <a:spcAft>
                <a:spcPts val="1600"/>
              </a:spcAft>
              <a:buNone/>
            </a:pPr>
            <a:r>
              <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57"/>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Malware Execution Challenges</a:t>
            </a:r>
            <a:endParaRPr/>
          </a:p>
        </p:txBody>
      </p:sp>
      <p:sp>
        <p:nvSpPr>
          <p:cNvPr id="336" name="Google Shape;336;p57"/>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sz="1600"/>
              <a:t>Simply running the malware doesn’t always solve the problem.</a:t>
            </a:r>
            <a:endParaRPr sz="1600"/>
          </a:p>
          <a:p>
            <a:pPr indent="-330200" lvl="0" marL="457200" rtl="0" algn="l">
              <a:spcBef>
                <a:spcPts val="0"/>
              </a:spcBef>
              <a:spcAft>
                <a:spcPts val="0"/>
              </a:spcAft>
              <a:buSzPts val="1600"/>
              <a:buChar char="●"/>
            </a:pPr>
            <a:r>
              <a:rPr lang="en" sz="1600"/>
              <a:t>Challenge 1: Malware may require </a:t>
            </a:r>
            <a:r>
              <a:rPr b="1" lang="en" sz="1600"/>
              <a:t>specific command-line arguments</a:t>
            </a:r>
            <a:r>
              <a:rPr lang="en" sz="1600"/>
              <a:t> to fully activate.</a:t>
            </a:r>
            <a:endParaRPr sz="1600"/>
          </a:p>
          <a:p>
            <a:pPr indent="-330200" lvl="0" marL="457200" rtl="0" algn="l">
              <a:spcBef>
                <a:spcPts val="0"/>
              </a:spcBef>
              <a:spcAft>
                <a:spcPts val="0"/>
              </a:spcAft>
              <a:buSzPts val="1600"/>
              <a:buChar char="●"/>
            </a:pPr>
            <a:r>
              <a:rPr lang="en" sz="1600"/>
              <a:t>Challenge 2: Some malware remain </a:t>
            </a:r>
            <a:r>
              <a:rPr b="1" lang="en" sz="1600"/>
              <a:t>stealthy</a:t>
            </a:r>
            <a:r>
              <a:rPr lang="en" sz="1600"/>
              <a:t> in </a:t>
            </a:r>
            <a:r>
              <a:rPr b="1" lang="en" sz="1600"/>
              <a:t>sandboxes or VMs</a:t>
            </a:r>
            <a:r>
              <a:rPr lang="en" sz="1600"/>
              <a:t>.</a:t>
            </a:r>
            <a:endParaRPr sz="1600"/>
          </a:p>
          <a:p>
            <a:pPr indent="-330200" lvl="0" marL="457200" rtl="0" algn="l">
              <a:spcBef>
                <a:spcPts val="0"/>
              </a:spcBef>
              <a:spcAft>
                <a:spcPts val="0"/>
              </a:spcAft>
              <a:buSzPts val="1600"/>
              <a:buChar char="●"/>
            </a:pPr>
            <a:r>
              <a:rPr lang="en" sz="1600"/>
              <a:t>Challenge 3: </a:t>
            </a:r>
            <a:r>
              <a:rPr b="1" lang="en" sz="1600"/>
              <a:t>DLL-based malware</a:t>
            </a:r>
            <a:r>
              <a:rPr lang="en" sz="1600"/>
              <a:t> requires a host process for execution.</a:t>
            </a:r>
            <a:endParaRPr sz="1600"/>
          </a:p>
          <a:p>
            <a:pPr indent="-330200" lvl="0" marL="457200" rtl="0" algn="l">
              <a:spcBef>
                <a:spcPts val="0"/>
              </a:spcBef>
              <a:spcAft>
                <a:spcPts val="0"/>
              </a:spcAft>
              <a:buSzPts val="1600"/>
              <a:buChar char="●"/>
            </a:pPr>
            <a:r>
              <a:rPr lang="en" sz="1600"/>
              <a:t>Overcome by running the malware with command-line arguments and monitoring DLL execution with tools like “</a:t>
            </a:r>
            <a:r>
              <a:rPr b="1" lang="en" sz="1600"/>
              <a:t>rundll32.exe</a:t>
            </a:r>
            <a:r>
              <a:rPr lang="en" sz="1600"/>
              <a:t>”.</a:t>
            </a:r>
            <a:endParaRPr sz="1600"/>
          </a:p>
          <a:p>
            <a:pPr indent="-330200" lvl="0" marL="457200" rtl="0" algn="l">
              <a:spcBef>
                <a:spcPts val="0"/>
              </a:spcBef>
              <a:spcAft>
                <a:spcPts val="0"/>
              </a:spcAft>
              <a:buSzPts val="1600"/>
              <a:buChar char="●"/>
            </a:pPr>
            <a:r>
              <a:rPr lang="en" sz="1600"/>
              <a:t>Command: “</a:t>
            </a:r>
            <a:r>
              <a:rPr i="1" lang="en" sz="1600"/>
              <a:t>rundll32.exe AllTheThingsx64,EntryPoint</a:t>
            </a:r>
            <a:r>
              <a:rPr lang="en" sz="1600"/>
              <a:t>” (AllTheThingsx64 would be a </a:t>
            </a:r>
            <a:r>
              <a:rPr b="1" lang="en" sz="1600"/>
              <a:t>.DLL file</a:t>
            </a:r>
            <a:r>
              <a:rPr lang="en" sz="1600"/>
              <a:t> and EntryPoint would be the </a:t>
            </a:r>
            <a:r>
              <a:rPr b="1" lang="en" sz="1600"/>
              <a:t>name of the entry point </a:t>
            </a:r>
            <a:r>
              <a:rPr lang="en" sz="1600"/>
              <a:t>in the exports table in the .DLL file)</a:t>
            </a:r>
            <a:endParaRPr sz="1600"/>
          </a:p>
          <a:p>
            <a:pPr indent="0" lvl="0" marL="457200" rtl="0" algn="l">
              <a:spcBef>
                <a:spcPts val="16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58"/>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Monitoring Malware Process Activity</a:t>
            </a:r>
            <a:endParaRPr/>
          </a:p>
        </p:txBody>
      </p:sp>
      <p:sp>
        <p:nvSpPr>
          <p:cNvPr id="342" name="Google Shape;342;p58"/>
          <p:cNvSpPr txBox="1"/>
          <p:nvPr>
            <p:ph idx="1" type="body"/>
          </p:nvPr>
        </p:nvSpPr>
        <p:spPr>
          <a:xfrm>
            <a:off x="471900" y="1919075"/>
            <a:ext cx="8222100" cy="31536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Process: Sequence of instructions to perform specific tasks.</a:t>
            </a:r>
            <a:endParaRPr/>
          </a:p>
          <a:p>
            <a:pPr indent="-342900" lvl="0" marL="457200" rtl="0" algn="l">
              <a:spcBef>
                <a:spcPts val="0"/>
              </a:spcBef>
              <a:spcAft>
                <a:spcPts val="0"/>
              </a:spcAft>
              <a:buSzPts val="1800"/>
              <a:buChar char="●"/>
            </a:pPr>
            <a:r>
              <a:rPr lang="en"/>
              <a:t>Exe Launched -&gt; OS Loads Exe into Memory -&gt; Unique Process Generated for the Exe (Own PID, Resources &amp; Data)</a:t>
            </a:r>
            <a:endParaRPr/>
          </a:p>
          <a:p>
            <a:pPr indent="-342900" lvl="0" marL="457200" rtl="0" algn="l">
              <a:spcBef>
                <a:spcPts val="0"/>
              </a:spcBef>
              <a:spcAft>
                <a:spcPts val="0"/>
              </a:spcAft>
              <a:buSzPts val="1800"/>
              <a:buChar char="●"/>
            </a:pPr>
            <a:r>
              <a:rPr lang="en"/>
              <a:t>Malicious Process Tracking:</a:t>
            </a:r>
            <a:endParaRPr/>
          </a:p>
          <a:p>
            <a:pPr indent="-317500" lvl="1" marL="914400" rtl="0" algn="l">
              <a:spcBef>
                <a:spcPts val="0"/>
              </a:spcBef>
              <a:spcAft>
                <a:spcPts val="0"/>
              </a:spcAft>
              <a:buSzPts val="1400"/>
              <a:buChar char="○"/>
            </a:pPr>
            <a:r>
              <a:rPr b="1" i="1" lang="en"/>
              <a:t>Loaded DLLs</a:t>
            </a:r>
            <a:r>
              <a:rPr lang="en"/>
              <a:t>: Shows dependencies and system interaction.</a:t>
            </a:r>
            <a:endParaRPr/>
          </a:p>
          <a:p>
            <a:pPr indent="-317500" lvl="1" marL="914400" rtl="0" algn="l">
              <a:spcBef>
                <a:spcPts val="0"/>
              </a:spcBef>
              <a:spcAft>
                <a:spcPts val="0"/>
              </a:spcAft>
              <a:buSzPts val="1400"/>
              <a:buChar char="○"/>
            </a:pPr>
            <a:r>
              <a:rPr b="1" i="1" lang="en"/>
              <a:t>Opened Files</a:t>
            </a:r>
            <a:r>
              <a:rPr lang="en"/>
              <a:t>: Tracks file modification or creation.</a:t>
            </a:r>
            <a:endParaRPr/>
          </a:p>
          <a:p>
            <a:pPr indent="-317500" lvl="1" marL="914400" rtl="0" algn="l">
              <a:spcBef>
                <a:spcPts val="0"/>
              </a:spcBef>
              <a:spcAft>
                <a:spcPts val="0"/>
              </a:spcAft>
              <a:buSzPts val="1400"/>
              <a:buChar char="○"/>
            </a:pPr>
            <a:r>
              <a:rPr b="1" i="1" lang="en"/>
              <a:t>Accessed Registry Keys</a:t>
            </a:r>
            <a:r>
              <a:rPr lang="en"/>
              <a:t>: Identifies persistence mechanisms.</a:t>
            </a:r>
            <a:endParaRPr/>
          </a:p>
          <a:p>
            <a:pPr indent="-317500" lvl="1" marL="914400" rtl="0" algn="l">
              <a:spcBef>
                <a:spcPts val="0"/>
              </a:spcBef>
              <a:spcAft>
                <a:spcPts val="0"/>
              </a:spcAft>
              <a:buSzPts val="1400"/>
              <a:buChar char="○"/>
            </a:pPr>
            <a:r>
              <a:rPr b="1" i="1" lang="en"/>
              <a:t>Network Connections</a:t>
            </a:r>
            <a:r>
              <a:rPr lang="en"/>
              <a:t>: Reveals C2 servers or suspicious network behavior.</a:t>
            </a:r>
            <a:endParaRPr/>
          </a:p>
          <a:p>
            <a:pPr indent="-317500" lvl="1" marL="914400" rtl="0" algn="l">
              <a:spcBef>
                <a:spcPts val="0"/>
              </a:spcBef>
              <a:spcAft>
                <a:spcPts val="0"/>
              </a:spcAft>
              <a:buSzPts val="1400"/>
              <a:buChar char="○"/>
            </a:pPr>
            <a:r>
              <a:rPr b="1" i="1" lang="en"/>
              <a:t>Child Processes</a:t>
            </a:r>
            <a:r>
              <a:rPr lang="en"/>
              <a:t>: Shows the malware’s execution flow.</a:t>
            </a:r>
            <a:endParaRPr/>
          </a:p>
          <a:p>
            <a:pPr indent="-342900" lvl="0" marL="457200" rtl="0" algn="l">
              <a:spcBef>
                <a:spcPts val="0"/>
              </a:spcBef>
              <a:spcAft>
                <a:spcPts val="0"/>
              </a:spcAft>
              <a:buSzPts val="1800"/>
              <a:buChar char="●"/>
            </a:pPr>
            <a:r>
              <a:rPr b="1" lang="en" u="sng">
                <a:solidFill>
                  <a:schemeClr val="hlink"/>
                </a:solidFill>
                <a:hlinkClick r:id="rId3"/>
              </a:rPr>
              <a:t>ProcMon</a:t>
            </a:r>
            <a:r>
              <a:rPr lang="en"/>
              <a:t> (SysInternals) can be used for real-time File, System, Registry, Process/Thread &amp; Network analysis.</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pic>
        <p:nvPicPr>
          <p:cNvPr id="347" name="Google Shape;347;p59"/>
          <p:cNvPicPr preferRelativeResize="0"/>
          <p:nvPr/>
        </p:nvPicPr>
        <p:blipFill>
          <a:blip r:embed="rId3">
            <a:alphaModFix/>
          </a:blip>
          <a:stretch>
            <a:fillRect/>
          </a:stretch>
        </p:blipFill>
        <p:spPr>
          <a:xfrm>
            <a:off x="160850" y="404625"/>
            <a:ext cx="8470527" cy="3784700"/>
          </a:xfrm>
          <a:prstGeom prst="rect">
            <a:avLst/>
          </a:prstGeom>
          <a:noFill/>
          <a:ln>
            <a:noFill/>
          </a:ln>
        </p:spPr>
      </p:pic>
      <p:pic>
        <p:nvPicPr>
          <p:cNvPr id="348" name="Google Shape;348;p59"/>
          <p:cNvPicPr preferRelativeResize="0"/>
          <p:nvPr/>
        </p:nvPicPr>
        <p:blipFill>
          <a:blip r:embed="rId4">
            <a:alphaModFix/>
          </a:blip>
          <a:stretch>
            <a:fillRect/>
          </a:stretch>
        </p:blipFill>
        <p:spPr>
          <a:xfrm>
            <a:off x="4692648" y="404625"/>
            <a:ext cx="3938724" cy="4198599"/>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60"/>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Monitoring Malware File Activity</a:t>
            </a:r>
            <a:endParaRPr/>
          </a:p>
        </p:txBody>
      </p:sp>
      <p:sp>
        <p:nvSpPr>
          <p:cNvPr id="354" name="Google Shape;354;p60"/>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Malware can access, modify, move, exfiltrate or delete files.</a:t>
            </a:r>
            <a:endParaRPr/>
          </a:p>
          <a:p>
            <a:pPr indent="-342900" lvl="0" marL="457200" rtl="0" algn="l">
              <a:spcBef>
                <a:spcPts val="0"/>
              </a:spcBef>
              <a:spcAft>
                <a:spcPts val="0"/>
              </a:spcAft>
              <a:buSzPts val="1800"/>
              <a:buChar char="●"/>
            </a:pPr>
            <a:r>
              <a:rPr lang="en"/>
              <a:t>Types of Malware and Their File Activity:</a:t>
            </a:r>
            <a:endParaRPr/>
          </a:p>
          <a:p>
            <a:pPr indent="-317500" lvl="1" marL="914400" rtl="0" algn="l">
              <a:spcBef>
                <a:spcPts val="0"/>
              </a:spcBef>
              <a:spcAft>
                <a:spcPts val="0"/>
              </a:spcAft>
              <a:buSzPts val="1400"/>
              <a:buChar char="○"/>
            </a:pPr>
            <a:r>
              <a:rPr lang="en"/>
              <a:t>Ransomware: Creates ransom notes across directories.</a:t>
            </a:r>
            <a:endParaRPr/>
          </a:p>
          <a:p>
            <a:pPr indent="-317500" lvl="1" marL="914400" rtl="0" algn="l">
              <a:spcBef>
                <a:spcPts val="0"/>
              </a:spcBef>
              <a:spcAft>
                <a:spcPts val="0"/>
              </a:spcAft>
              <a:buSzPts val="1400"/>
              <a:buChar char="○"/>
            </a:pPr>
            <a:r>
              <a:rPr lang="en"/>
              <a:t>Info Stealers: Targets files with sensitive data.</a:t>
            </a:r>
            <a:endParaRPr/>
          </a:p>
          <a:p>
            <a:pPr indent="-317500" lvl="1" marL="914400" rtl="0" algn="l">
              <a:spcBef>
                <a:spcPts val="0"/>
              </a:spcBef>
              <a:spcAft>
                <a:spcPts val="0"/>
              </a:spcAft>
              <a:buSzPts val="1400"/>
              <a:buChar char="○"/>
            </a:pPr>
            <a:r>
              <a:rPr lang="en"/>
              <a:t>Droppers: Downloads additional malware stages.</a:t>
            </a:r>
            <a:endParaRPr/>
          </a:p>
          <a:p>
            <a:pPr indent="-342900" lvl="0" marL="457200" rtl="0" algn="l">
              <a:spcBef>
                <a:spcPts val="0"/>
              </a:spcBef>
              <a:spcAft>
                <a:spcPts val="0"/>
              </a:spcAft>
              <a:buSzPts val="1800"/>
              <a:buChar char="●"/>
            </a:pPr>
            <a:r>
              <a:rPr lang="en"/>
              <a:t>To visualize all file interactions that the malware uses, we can use </a:t>
            </a:r>
            <a:r>
              <a:rPr b="1" lang="en" u="sng">
                <a:solidFill>
                  <a:schemeClr val="hlink"/>
                </a:solidFill>
                <a:hlinkClick r:id="rId3"/>
              </a:rPr>
              <a:t>ProcDot</a:t>
            </a:r>
            <a:r>
              <a:rPr lang="en"/>
              <a:t>, with ProcMon which converts file activity logs into interactive graphs for easier analysis. The graph visualizer is done using </a:t>
            </a:r>
            <a:r>
              <a:rPr b="1" lang="en" u="sng">
                <a:solidFill>
                  <a:schemeClr val="hlink"/>
                </a:solidFill>
                <a:hlinkClick r:id="rId4"/>
              </a:rPr>
              <a:t>Graphviz</a:t>
            </a:r>
            <a:r>
              <a:rPr lang="en"/>
              <a:t>.  </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pic>
        <p:nvPicPr>
          <p:cNvPr id="359" name="Google Shape;359;p61"/>
          <p:cNvPicPr preferRelativeResize="0"/>
          <p:nvPr/>
        </p:nvPicPr>
        <p:blipFill>
          <a:blip r:embed="rId3">
            <a:alphaModFix/>
          </a:blip>
          <a:stretch>
            <a:fillRect/>
          </a:stretch>
        </p:blipFill>
        <p:spPr>
          <a:xfrm>
            <a:off x="152400" y="152400"/>
            <a:ext cx="5096926" cy="2639424"/>
          </a:xfrm>
          <a:prstGeom prst="rect">
            <a:avLst/>
          </a:prstGeom>
          <a:noFill/>
          <a:ln>
            <a:noFill/>
          </a:ln>
        </p:spPr>
      </p:pic>
      <p:pic>
        <p:nvPicPr>
          <p:cNvPr id="360" name="Google Shape;360;p61"/>
          <p:cNvPicPr preferRelativeResize="0"/>
          <p:nvPr/>
        </p:nvPicPr>
        <p:blipFill>
          <a:blip r:embed="rId4">
            <a:alphaModFix/>
          </a:blip>
          <a:stretch>
            <a:fillRect/>
          </a:stretch>
        </p:blipFill>
        <p:spPr>
          <a:xfrm>
            <a:off x="152400" y="2944224"/>
            <a:ext cx="4021817" cy="2046876"/>
          </a:xfrm>
          <a:prstGeom prst="rect">
            <a:avLst/>
          </a:prstGeom>
          <a:noFill/>
          <a:ln>
            <a:noFill/>
          </a:ln>
        </p:spPr>
      </p:pic>
      <p:pic>
        <p:nvPicPr>
          <p:cNvPr id="361" name="Google Shape;361;p61"/>
          <p:cNvPicPr preferRelativeResize="0"/>
          <p:nvPr/>
        </p:nvPicPr>
        <p:blipFill>
          <a:blip r:embed="rId5">
            <a:alphaModFix/>
          </a:blip>
          <a:stretch>
            <a:fillRect/>
          </a:stretch>
        </p:blipFill>
        <p:spPr>
          <a:xfrm>
            <a:off x="4718192" y="2891299"/>
            <a:ext cx="3999381" cy="204687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7"/>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457200" lvl="0" marL="2286000" rtl="0" algn="l">
              <a:spcBef>
                <a:spcPts val="0"/>
              </a:spcBef>
              <a:spcAft>
                <a:spcPts val="0"/>
              </a:spcAft>
              <a:buNone/>
            </a:pPr>
            <a:r>
              <a:rPr lang="en"/>
              <a:t>Resources</a:t>
            </a:r>
            <a:endParaRPr/>
          </a:p>
        </p:txBody>
      </p:sp>
      <p:sp>
        <p:nvSpPr>
          <p:cNvPr id="93" name="Google Shape;93;p17"/>
          <p:cNvSpPr txBox="1"/>
          <p:nvPr>
            <p:ph idx="1" type="body"/>
          </p:nvPr>
        </p:nvSpPr>
        <p:spPr>
          <a:xfrm>
            <a:off x="471900" y="1919075"/>
            <a:ext cx="8222100" cy="3004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u="sng">
                <a:solidFill>
                  <a:schemeClr val="hlink"/>
                </a:solidFill>
                <a:hlinkClick r:id="rId3"/>
              </a:rPr>
              <a:t>Malware Analysis In 5+ Hours - Full Course - Learn Practical Malware Analysis!</a:t>
            </a:r>
            <a:r>
              <a:rPr lang="en"/>
              <a:t> - HuskyHacks</a:t>
            </a:r>
            <a:endParaRPr/>
          </a:p>
          <a:p>
            <a:pPr indent="-342900" lvl="0" marL="457200" rtl="0" algn="l">
              <a:spcBef>
                <a:spcPts val="0"/>
              </a:spcBef>
              <a:spcAft>
                <a:spcPts val="0"/>
              </a:spcAft>
              <a:buSzPts val="1800"/>
              <a:buChar char="●"/>
            </a:pPr>
            <a:r>
              <a:rPr lang="en" u="sng">
                <a:solidFill>
                  <a:schemeClr val="hlink"/>
                </a:solidFill>
                <a:hlinkClick r:id="rId4"/>
              </a:rPr>
              <a:t>Build a Malware Analysis Lab (Self-Hosted &amp; Cloud) - The Malware Analysis Project 101</a:t>
            </a:r>
            <a:r>
              <a:rPr lang="en"/>
              <a:t> - Grant Collins</a:t>
            </a:r>
            <a:endParaRPr/>
          </a:p>
          <a:p>
            <a:pPr indent="-342900" lvl="0" marL="457200" rtl="0" algn="l">
              <a:spcBef>
                <a:spcPts val="0"/>
              </a:spcBef>
              <a:spcAft>
                <a:spcPts val="0"/>
              </a:spcAft>
              <a:buSzPts val="1800"/>
              <a:buChar char="●"/>
            </a:pPr>
            <a:r>
              <a:rPr lang="en" u="sng">
                <a:solidFill>
                  <a:schemeClr val="hlink"/>
                </a:solidFill>
                <a:hlinkClick r:id="rId5"/>
              </a:rPr>
              <a:t>Malware Analysis Bootcamp - Introduction To The Course</a:t>
            </a:r>
            <a:r>
              <a:rPr lang="en"/>
              <a:t> - HackerSploit</a:t>
            </a:r>
            <a:endParaRPr/>
          </a:p>
          <a:p>
            <a:pPr indent="0" lvl="0" marL="457200" rtl="0" algn="l">
              <a:spcBef>
                <a:spcPts val="1600"/>
              </a:spcBef>
              <a:spcAft>
                <a:spcPts val="1600"/>
              </a:spcAft>
              <a:buNone/>
            </a:pPr>
            <a:r>
              <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62"/>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Monitoring Malware Registry Activity</a:t>
            </a:r>
            <a:endParaRPr/>
          </a:p>
        </p:txBody>
      </p:sp>
      <p:sp>
        <p:nvSpPr>
          <p:cNvPr id="367" name="Google Shape;367;p62"/>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en" sz="1200"/>
              <a:t>Windows Registry: Centralized Hierarchical Database that stores the user and configuration settings in Windows.</a:t>
            </a:r>
            <a:endParaRPr sz="1200"/>
          </a:p>
          <a:p>
            <a:pPr indent="-304800" lvl="0" marL="457200" rtl="0" algn="l">
              <a:spcBef>
                <a:spcPts val="0"/>
              </a:spcBef>
              <a:spcAft>
                <a:spcPts val="0"/>
              </a:spcAft>
              <a:buSzPts val="1200"/>
              <a:buChar char="●"/>
            </a:pPr>
            <a:r>
              <a:rPr lang="en" sz="1200"/>
              <a:t>Malware infections can make changes in the Registry:</a:t>
            </a:r>
            <a:endParaRPr sz="1200"/>
          </a:p>
          <a:p>
            <a:pPr indent="-304800" lvl="1" marL="914400" rtl="0" algn="l">
              <a:spcBef>
                <a:spcPts val="0"/>
              </a:spcBef>
              <a:spcAft>
                <a:spcPts val="0"/>
              </a:spcAft>
              <a:buSzPts val="1200"/>
              <a:buChar char="○"/>
            </a:pPr>
            <a:r>
              <a:rPr lang="en" sz="1200"/>
              <a:t>Persistence Mechanisms: Malware modifies registry keys for persistence. Eg </a:t>
            </a:r>
            <a:r>
              <a:rPr lang="en" sz="1200" u="sng">
                <a:solidFill>
                  <a:schemeClr val="hlink"/>
                </a:solidFill>
                <a:hlinkClick r:id="rId3"/>
              </a:rPr>
              <a:t>APT18</a:t>
            </a:r>
            <a:endParaRPr sz="1200"/>
          </a:p>
          <a:p>
            <a:pPr indent="-304800" lvl="1" marL="914400" rtl="0" algn="l">
              <a:spcBef>
                <a:spcPts val="0"/>
              </a:spcBef>
              <a:spcAft>
                <a:spcPts val="0"/>
              </a:spcAft>
              <a:buSzPts val="1200"/>
              <a:buChar char="○"/>
            </a:pPr>
            <a:r>
              <a:rPr lang="en" sz="1200"/>
              <a:t>Configuration Storage: Malware can use the registry to store its settings. Eg </a:t>
            </a:r>
            <a:r>
              <a:rPr lang="en" sz="1200" u="sng">
                <a:solidFill>
                  <a:schemeClr val="hlink"/>
                </a:solidFill>
                <a:hlinkClick r:id="rId4"/>
              </a:rPr>
              <a:t>Bisonal</a:t>
            </a:r>
            <a:endParaRPr sz="1200"/>
          </a:p>
          <a:p>
            <a:pPr indent="-304800" lvl="1" marL="914400" rtl="0" algn="l">
              <a:spcBef>
                <a:spcPts val="0"/>
              </a:spcBef>
              <a:spcAft>
                <a:spcPts val="0"/>
              </a:spcAft>
              <a:buSzPts val="1200"/>
              <a:buChar char="○"/>
            </a:pPr>
            <a:r>
              <a:rPr lang="en" sz="1200"/>
              <a:t>Information Gathering: Malware can use the registry to gain information about the system settings/installed apps. Eg </a:t>
            </a:r>
            <a:r>
              <a:rPr lang="en" sz="1200" u="sng">
                <a:solidFill>
                  <a:schemeClr val="hlink"/>
                </a:solidFill>
                <a:hlinkClick r:id="rId5"/>
              </a:rPr>
              <a:t>BabyShark</a:t>
            </a:r>
            <a:endParaRPr sz="1200"/>
          </a:p>
          <a:p>
            <a:pPr indent="-304800" lvl="1" marL="914400" rtl="0" algn="l">
              <a:spcBef>
                <a:spcPts val="0"/>
              </a:spcBef>
              <a:spcAft>
                <a:spcPts val="0"/>
              </a:spcAft>
              <a:buSzPts val="1200"/>
              <a:buChar char="○"/>
            </a:pPr>
            <a:r>
              <a:rPr lang="en" sz="1200"/>
              <a:t>Fileless Malware: Fileless malware stores commands or payloads directly in the registry. Eg </a:t>
            </a:r>
            <a:r>
              <a:rPr lang="en" sz="1200" u="sng">
                <a:solidFill>
                  <a:schemeClr val="hlink"/>
                </a:solidFill>
                <a:hlinkClick r:id="rId6"/>
              </a:rPr>
              <a:t>Poweliks</a:t>
            </a:r>
            <a:endParaRPr sz="1200"/>
          </a:p>
          <a:p>
            <a:pPr indent="-304800" lvl="1" marL="914400" rtl="0" algn="l">
              <a:spcBef>
                <a:spcPts val="0"/>
              </a:spcBef>
              <a:spcAft>
                <a:spcPts val="0"/>
              </a:spcAft>
              <a:buSzPts val="1200"/>
              <a:buChar char="○"/>
            </a:pPr>
            <a:r>
              <a:rPr lang="en" sz="1200"/>
              <a:t>DLL Load-Order Hijacking: Malware can place malicious DLLs just before legitimate DLLs can be executed in the registry. </a:t>
            </a:r>
            <a:endParaRPr sz="1200"/>
          </a:p>
          <a:p>
            <a:pPr indent="-304800" lvl="0" marL="457200" rtl="0" algn="l">
              <a:spcBef>
                <a:spcPts val="0"/>
              </a:spcBef>
              <a:spcAft>
                <a:spcPts val="0"/>
              </a:spcAft>
              <a:buSzPts val="1200"/>
              <a:buChar char="●"/>
            </a:pPr>
            <a:r>
              <a:rPr b="1" lang="en" sz="1200" u="sng">
                <a:solidFill>
                  <a:schemeClr val="hlink"/>
                </a:solidFill>
                <a:hlinkClick r:id="rId7"/>
              </a:rPr>
              <a:t>Regshot</a:t>
            </a:r>
            <a:r>
              <a:rPr lang="en" sz="1200"/>
              <a:t>: Captures and compares registry snapshots to highlight changes.</a:t>
            </a:r>
            <a:endParaRPr sz="1200"/>
          </a:p>
          <a:p>
            <a:pPr indent="-304800" lvl="0" marL="457200" rtl="0" algn="l">
              <a:spcBef>
                <a:spcPts val="0"/>
              </a:spcBef>
              <a:spcAft>
                <a:spcPts val="0"/>
              </a:spcAft>
              <a:buSzPts val="1200"/>
              <a:buChar char="●"/>
            </a:pPr>
            <a:r>
              <a:rPr b="1" lang="en" sz="1200"/>
              <a:t>ProcMon</a:t>
            </a:r>
            <a:r>
              <a:rPr lang="en" sz="1200"/>
              <a:t>: Monitors real-time registry changes.</a:t>
            </a:r>
            <a:endParaRPr sz="1200"/>
          </a:p>
          <a:p>
            <a:pPr indent="-304800" lvl="0" marL="457200" rtl="0" algn="l">
              <a:spcBef>
                <a:spcPts val="0"/>
              </a:spcBef>
              <a:spcAft>
                <a:spcPts val="0"/>
              </a:spcAft>
              <a:buSzPts val="1200"/>
              <a:buChar char="●"/>
            </a:pPr>
            <a:r>
              <a:rPr b="1" lang="en" sz="1200" u="sng">
                <a:solidFill>
                  <a:schemeClr val="hlink"/>
                </a:solidFill>
                <a:hlinkClick r:id="rId8"/>
              </a:rPr>
              <a:t>Autoruns</a:t>
            </a:r>
            <a:r>
              <a:rPr lang="en" sz="1200"/>
              <a:t> (SysInternals) : Uncovers Persistence Mechanisms in the Registry</a:t>
            </a:r>
            <a:endParaRPr sz="1200"/>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pic>
        <p:nvPicPr>
          <p:cNvPr id="372" name="Google Shape;372;p63"/>
          <p:cNvPicPr preferRelativeResize="0"/>
          <p:nvPr/>
        </p:nvPicPr>
        <p:blipFill>
          <a:blip r:embed="rId3">
            <a:alphaModFix/>
          </a:blip>
          <a:stretch>
            <a:fillRect/>
          </a:stretch>
        </p:blipFill>
        <p:spPr>
          <a:xfrm>
            <a:off x="371475" y="1085850"/>
            <a:ext cx="2752725" cy="2771775"/>
          </a:xfrm>
          <a:prstGeom prst="rect">
            <a:avLst/>
          </a:prstGeom>
          <a:noFill/>
          <a:ln>
            <a:noFill/>
          </a:ln>
        </p:spPr>
      </p:pic>
      <p:pic>
        <p:nvPicPr>
          <p:cNvPr id="373" name="Google Shape;373;p63"/>
          <p:cNvPicPr preferRelativeResize="0"/>
          <p:nvPr/>
        </p:nvPicPr>
        <p:blipFill>
          <a:blip r:embed="rId4">
            <a:alphaModFix/>
          </a:blip>
          <a:stretch>
            <a:fillRect/>
          </a:stretch>
        </p:blipFill>
        <p:spPr>
          <a:xfrm>
            <a:off x="3419475" y="1149713"/>
            <a:ext cx="5543547" cy="2644042"/>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pic>
        <p:nvPicPr>
          <p:cNvPr id="378" name="Google Shape;378;p64"/>
          <p:cNvPicPr preferRelativeResize="0"/>
          <p:nvPr/>
        </p:nvPicPr>
        <p:blipFill>
          <a:blip r:embed="rId3">
            <a:alphaModFix/>
          </a:blip>
          <a:stretch>
            <a:fillRect/>
          </a:stretch>
        </p:blipFill>
        <p:spPr>
          <a:xfrm>
            <a:off x="180975" y="66675"/>
            <a:ext cx="8601556" cy="483870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p65"/>
          <p:cNvSpPr txBox="1"/>
          <p:nvPr>
            <p:ph type="title"/>
          </p:nvPr>
        </p:nvSpPr>
        <p:spPr>
          <a:xfrm>
            <a:off x="471900" y="400050"/>
            <a:ext cx="8222100" cy="1106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Monitoring Malware Network Activity</a:t>
            </a:r>
            <a:endParaRPr/>
          </a:p>
        </p:txBody>
      </p:sp>
      <p:sp>
        <p:nvSpPr>
          <p:cNvPr id="384" name="Google Shape;384;p65"/>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Malware </a:t>
            </a:r>
            <a:r>
              <a:rPr lang="en"/>
              <a:t>uses the network for C2 communication, data exfiltration, and fetching additional components.</a:t>
            </a:r>
            <a:endParaRPr/>
          </a:p>
          <a:p>
            <a:pPr indent="-342900" lvl="0" marL="457200" rtl="0" algn="l">
              <a:spcBef>
                <a:spcPts val="0"/>
              </a:spcBef>
              <a:spcAft>
                <a:spcPts val="0"/>
              </a:spcAft>
              <a:buSzPts val="1800"/>
              <a:buChar char="●"/>
            </a:pPr>
            <a:r>
              <a:rPr lang="en"/>
              <a:t>Analysis mostly becomes difficult because isolated sandboxes do not have an active internet connection.</a:t>
            </a:r>
            <a:endParaRPr/>
          </a:p>
          <a:p>
            <a:pPr indent="-342900" lvl="0" marL="457200" rtl="0" algn="l">
              <a:spcBef>
                <a:spcPts val="0"/>
              </a:spcBef>
              <a:spcAft>
                <a:spcPts val="0"/>
              </a:spcAft>
              <a:buSzPts val="1800"/>
              <a:buChar char="●"/>
            </a:pPr>
            <a:r>
              <a:rPr lang="en"/>
              <a:t>Domain names, IP addresses, protocols (HTTP, HTTPS), ports, and User-Agent strings are key to track.</a:t>
            </a:r>
            <a:endParaRPr/>
          </a:p>
          <a:p>
            <a:pPr indent="-342900" lvl="0" marL="457200" rtl="0" algn="l">
              <a:spcBef>
                <a:spcPts val="0"/>
              </a:spcBef>
              <a:spcAft>
                <a:spcPts val="0"/>
              </a:spcAft>
              <a:buSzPts val="1800"/>
              <a:buChar char="●"/>
            </a:pPr>
            <a:r>
              <a:rPr lang="en"/>
              <a:t>Can trick malware to think that it is connected to the Internet.</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p66"/>
          <p:cNvSpPr txBox="1"/>
          <p:nvPr>
            <p:ph type="title"/>
          </p:nvPr>
        </p:nvSpPr>
        <p:spPr>
          <a:xfrm>
            <a:off x="471900" y="400050"/>
            <a:ext cx="8222100" cy="1106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Simulating Malware Network Communication</a:t>
            </a:r>
            <a:endParaRPr/>
          </a:p>
        </p:txBody>
      </p:sp>
      <p:sp>
        <p:nvSpPr>
          <p:cNvPr id="390" name="Google Shape;390;p66"/>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SzPts val="1500"/>
              <a:buChar char="●"/>
            </a:pPr>
            <a:r>
              <a:rPr b="1" lang="en" sz="1500"/>
              <a:t>ProcMon</a:t>
            </a:r>
            <a:r>
              <a:rPr lang="en" sz="1500"/>
              <a:t>: For real-time tracking Network connections </a:t>
            </a:r>
            <a:r>
              <a:rPr lang="en" sz="1500"/>
              <a:t>using</a:t>
            </a:r>
            <a:r>
              <a:rPr lang="en" sz="1500"/>
              <a:t> Event Tracing for Windows.</a:t>
            </a:r>
            <a:endParaRPr sz="1500"/>
          </a:p>
          <a:p>
            <a:pPr indent="-323850" lvl="0" marL="457200" rtl="0" algn="l">
              <a:spcBef>
                <a:spcPts val="0"/>
              </a:spcBef>
              <a:spcAft>
                <a:spcPts val="0"/>
              </a:spcAft>
              <a:buSzPts val="1500"/>
              <a:buChar char="●"/>
            </a:pPr>
            <a:r>
              <a:rPr b="1" lang="en" sz="1500" u="sng">
                <a:solidFill>
                  <a:schemeClr val="hlink"/>
                </a:solidFill>
                <a:hlinkClick r:id="rId3"/>
              </a:rPr>
              <a:t>FakeNet-NG</a:t>
            </a:r>
            <a:r>
              <a:rPr lang="en" sz="1500"/>
              <a:t>: Tool designed to intercept and redirect all or specific network traffic while simulating legitimate network services. Can also specify which ports to capture traffic on based on the configuration file.</a:t>
            </a:r>
            <a:endParaRPr sz="1500"/>
          </a:p>
          <a:p>
            <a:pPr indent="-323850" lvl="0" marL="457200" rtl="0" algn="l">
              <a:spcBef>
                <a:spcPts val="0"/>
              </a:spcBef>
              <a:spcAft>
                <a:spcPts val="0"/>
              </a:spcAft>
              <a:buSzPts val="1500"/>
              <a:buChar char="●"/>
            </a:pPr>
            <a:r>
              <a:rPr b="1" lang="en" sz="1500" u="sng">
                <a:solidFill>
                  <a:schemeClr val="hlink"/>
                </a:solidFill>
                <a:hlinkClick r:id="rId4"/>
              </a:rPr>
              <a:t>ApdateDNS</a:t>
            </a:r>
            <a:r>
              <a:rPr lang="en" sz="1500"/>
              <a:t>: Tool that </a:t>
            </a:r>
            <a:r>
              <a:rPr lang="en" sz="1500"/>
              <a:t>creates</a:t>
            </a:r>
            <a:r>
              <a:rPr lang="en" sz="1500"/>
              <a:t> </a:t>
            </a:r>
            <a:r>
              <a:rPr lang="en" sz="1500"/>
              <a:t>custom DNS Responses and also </a:t>
            </a:r>
            <a:r>
              <a:rPr lang="en" sz="1500"/>
              <a:t>redirects DNS requests to a controlled IP, revealing additional domains or C2 servers.</a:t>
            </a:r>
            <a:endParaRPr sz="1500"/>
          </a:p>
          <a:p>
            <a:pPr indent="-323850" lvl="0" marL="457200" rtl="0" algn="l">
              <a:spcBef>
                <a:spcPts val="0"/>
              </a:spcBef>
              <a:spcAft>
                <a:spcPts val="0"/>
              </a:spcAft>
              <a:buSzPts val="1500"/>
              <a:buChar char="●"/>
            </a:pPr>
            <a:r>
              <a:rPr b="1" lang="en" sz="1500"/>
              <a:t>Python3 HTTP Server</a:t>
            </a:r>
            <a:r>
              <a:rPr lang="en" sz="1500"/>
              <a:t>: Quick set up of HTTP Server. Works in combination with ApdateDNS to interact with the Network connections in real-time. Redirects all the malware’s DNS Queries to the local Python3 HTTP Server with DNS Reply IP of “127.0.0.1”.</a:t>
            </a:r>
            <a:endParaRPr sz="1500"/>
          </a:p>
          <a:p>
            <a:pPr indent="-323850" lvl="0" marL="457200" rtl="0" algn="l">
              <a:spcBef>
                <a:spcPts val="0"/>
              </a:spcBef>
              <a:spcAft>
                <a:spcPts val="0"/>
              </a:spcAft>
              <a:buSzPts val="1500"/>
              <a:buChar char="●"/>
            </a:pPr>
            <a:r>
              <a:rPr lang="en" sz="1500"/>
              <a:t>Command: </a:t>
            </a:r>
            <a:r>
              <a:rPr i="1" lang="en" sz="1500"/>
              <a:t>python3 -m http.server 80</a:t>
            </a:r>
            <a:endParaRPr i="1" sz="1500"/>
          </a:p>
          <a:p>
            <a:pPr indent="0" lvl="0" marL="457200" rtl="0" algn="l">
              <a:spcBef>
                <a:spcPts val="1600"/>
              </a:spcBef>
              <a:spcAft>
                <a:spcPts val="1600"/>
              </a:spcAft>
              <a:buNone/>
            </a:pPr>
            <a:r>
              <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pic>
        <p:nvPicPr>
          <p:cNvPr id="395" name="Google Shape;395;p67"/>
          <p:cNvPicPr preferRelativeResize="0"/>
          <p:nvPr/>
        </p:nvPicPr>
        <p:blipFill>
          <a:blip r:embed="rId3">
            <a:alphaModFix/>
          </a:blip>
          <a:stretch>
            <a:fillRect/>
          </a:stretch>
        </p:blipFill>
        <p:spPr>
          <a:xfrm>
            <a:off x="95250" y="609600"/>
            <a:ext cx="4525575" cy="2447925"/>
          </a:xfrm>
          <a:prstGeom prst="rect">
            <a:avLst/>
          </a:prstGeom>
          <a:noFill/>
          <a:ln>
            <a:noFill/>
          </a:ln>
        </p:spPr>
      </p:pic>
      <p:pic>
        <p:nvPicPr>
          <p:cNvPr id="396" name="Google Shape;396;p67"/>
          <p:cNvPicPr preferRelativeResize="0"/>
          <p:nvPr/>
        </p:nvPicPr>
        <p:blipFill>
          <a:blip r:embed="rId4">
            <a:alphaModFix/>
          </a:blip>
          <a:stretch>
            <a:fillRect/>
          </a:stretch>
        </p:blipFill>
        <p:spPr>
          <a:xfrm>
            <a:off x="4152900" y="2457749"/>
            <a:ext cx="5124449" cy="268575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pic>
        <p:nvPicPr>
          <p:cNvPr id="401" name="Google Shape;401;p68"/>
          <p:cNvPicPr preferRelativeResize="0"/>
          <p:nvPr/>
        </p:nvPicPr>
        <p:blipFill>
          <a:blip r:embed="rId3">
            <a:alphaModFix/>
          </a:blip>
          <a:stretch>
            <a:fillRect/>
          </a:stretch>
        </p:blipFill>
        <p:spPr>
          <a:xfrm>
            <a:off x="196925" y="1541100"/>
            <a:ext cx="8839204" cy="2814043"/>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p69"/>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5500"/>
              <a:t>Dynamic</a:t>
            </a:r>
            <a:r>
              <a:rPr lang="en" sz="5500"/>
              <a:t> Analysis Lab Demo</a:t>
            </a:r>
            <a:endParaRPr sz="5500"/>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sp>
        <p:nvSpPr>
          <p:cNvPr id="411" name="Google Shape;411;p70"/>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Payload Encryption</a:t>
            </a:r>
            <a:endParaRPr/>
          </a:p>
        </p:txBody>
      </p:sp>
      <p:sp>
        <p:nvSpPr>
          <p:cNvPr id="412" name="Google Shape;412;p70"/>
          <p:cNvSpPr txBox="1"/>
          <p:nvPr>
            <p:ph idx="1" type="body"/>
          </p:nvPr>
        </p:nvSpPr>
        <p:spPr>
          <a:xfrm>
            <a:off x="471900" y="1919075"/>
            <a:ext cx="8222100" cy="3224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Encryption is done on a malware to hide the malicious code in a malicious file.</a:t>
            </a:r>
            <a:endParaRPr/>
          </a:p>
          <a:p>
            <a:pPr indent="-342900" lvl="0" marL="457200" rtl="0" algn="l">
              <a:spcBef>
                <a:spcPts val="0"/>
              </a:spcBef>
              <a:spcAft>
                <a:spcPts val="0"/>
              </a:spcAft>
              <a:buSzPts val="1800"/>
              <a:buChar char="●"/>
            </a:pPr>
            <a:r>
              <a:rPr lang="en"/>
              <a:t>It allows concealing the malicious code to prevent detection from security solutions.</a:t>
            </a:r>
            <a:endParaRPr/>
          </a:p>
          <a:p>
            <a:pPr indent="-342900" lvl="0" marL="457200" rtl="0" algn="l">
              <a:spcBef>
                <a:spcPts val="0"/>
              </a:spcBef>
              <a:spcAft>
                <a:spcPts val="0"/>
              </a:spcAft>
              <a:buSzPts val="1800"/>
              <a:buChar char="●"/>
            </a:pPr>
            <a:r>
              <a:rPr lang="en"/>
              <a:t>Encryption is necessary for a malware to remain hidden and undetected for long periods.</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sp>
        <p:nvSpPr>
          <p:cNvPr id="417" name="Google Shape;417;p71"/>
          <p:cNvSpPr txBox="1"/>
          <p:nvPr>
            <p:ph type="title"/>
          </p:nvPr>
        </p:nvSpPr>
        <p:spPr>
          <a:xfrm>
            <a:off x="304450" y="759854"/>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Malware Encryption Pros and Cons </a:t>
            </a:r>
            <a:endParaRPr/>
          </a:p>
        </p:txBody>
      </p:sp>
      <p:grpSp>
        <p:nvGrpSpPr>
          <p:cNvPr id="418" name="Google Shape;418;p71"/>
          <p:cNvGrpSpPr/>
          <p:nvPr/>
        </p:nvGrpSpPr>
        <p:grpSpPr>
          <a:xfrm>
            <a:off x="428286" y="2501828"/>
            <a:ext cx="3612212" cy="1086471"/>
            <a:chOff x="943723" y="3783775"/>
            <a:chExt cx="2379900" cy="674450"/>
          </a:xfrm>
        </p:grpSpPr>
        <p:sp>
          <p:nvSpPr>
            <p:cNvPr id="419" name="Google Shape;419;p71"/>
            <p:cNvSpPr/>
            <p:nvPr/>
          </p:nvSpPr>
          <p:spPr>
            <a:xfrm>
              <a:off x="943723" y="3783775"/>
              <a:ext cx="2379900" cy="674400"/>
            </a:xfrm>
            <a:prstGeom prst="rect">
              <a:avLst/>
            </a:prstGeom>
            <a:solidFill>
              <a:srgbClr val="0C57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latin typeface="Roboto"/>
                <a:ea typeface="Roboto"/>
                <a:cs typeface="Roboto"/>
                <a:sym typeface="Roboto"/>
              </a:endParaRPr>
            </a:p>
          </p:txBody>
        </p:sp>
        <p:sp>
          <p:nvSpPr>
            <p:cNvPr id="420" name="Google Shape;420;p71"/>
            <p:cNvSpPr/>
            <p:nvPr/>
          </p:nvSpPr>
          <p:spPr>
            <a:xfrm>
              <a:off x="1632122" y="3783788"/>
              <a:ext cx="674400" cy="674400"/>
            </a:xfrm>
            <a:prstGeom prst="rtTriangle">
              <a:avLst/>
            </a:prstGeom>
            <a:solidFill>
              <a:srgbClr val="0E63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latin typeface="Roboto"/>
                <a:ea typeface="Roboto"/>
                <a:cs typeface="Roboto"/>
                <a:sym typeface="Roboto"/>
              </a:endParaRPr>
            </a:p>
          </p:txBody>
        </p:sp>
        <p:sp>
          <p:nvSpPr>
            <p:cNvPr id="421" name="Google Shape;421;p71"/>
            <p:cNvSpPr/>
            <p:nvPr/>
          </p:nvSpPr>
          <p:spPr>
            <a:xfrm>
              <a:off x="943723" y="3783788"/>
              <a:ext cx="687600" cy="674400"/>
            </a:xfrm>
            <a:prstGeom prst="rtTriangle">
              <a:avLst/>
            </a:prstGeom>
            <a:solidFill>
              <a:srgbClr val="307A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latin typeface="Roboto"/>
                <a:ea typeface="Roboto"/>
                <a:cs typeface="Roboto"/>
                <a:sym typeface="Roboto"/>
              </a:endParaRPr>
            </a:p>
          </p:txBody>
        </p:sp>
        <p:sp>
          <p:nvSpPr>
            <p:cNvPr id="422" name="Google Shape;422;p71"/>
            <p:cNvSpPr/>
            <p:nvPr/>
          </p:nvSpPr>
          <p:spPr>
            <a:xfrm>
              <a:off x="1210848" y="3783832"/>
              <a:ext cx="425700" cy="409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1500">
                  <a:solidFill>
                    <a:srgbClr val="FFFFFF"/>
                  </a:solidFill>
                  <a:latin typeface="Roboto"/>
                  <a:ea typeface="Roboto"/>
                  <a:cs typeface="Roboto"/>
                  <a:sym typeface="Roboto"/>
                </a:rPr>
                <a:t>1</a:t>
              </a:r>
              <a:endParaRPr sz="1500">
                <a:solidFill>
                  <a:srgbClr val="FFFFFF"/>
                </a:solidFill>
                <a:latin typeface="Roboto"/>
                <a:ea typeface="Roboto"/>
                <a:cs typeface="Roboto"/>
                <a:sym typeface="Roboto"/>
              </a:endParaRPr>
            </a:p>
          </p:txBody>
        </p:sp>
        <p:sp>
          <p:nvSpPr>
            <p:cNvPr id="423" name="Google Shape;423;p71"/>
            <p:cNvSpPr/>
            <p:nvPr/>
          </p:nvSpPr>
          <p:spPr>
            <a:xfrm>
              <a:off x="1704725" y="3783825"/>
              <a:ext cx="1488600" cy="67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rgbClr val="FFFFFF"/>
                  </a:solidFill>
                  <a:latin typeface="Roboto"/>
                  <a:ea typeface="Roboto"/>
                  <a:cs typeface="Roboto"/>
                  <a:sym typeface="Roboto"/>
                </a:rPr>
                <a:t>Helps evade signature based detection</a:t>
              </a:r>
              <a:endParaRPr sz="1500">
                <a:solidFill>
                  <a:srgbClr val="FFFFFF"/>
                </a:solidFill>
                <a:latin typeface="Roboto"/>
                <a:ea typeface="Roboto"/>
                <a:cs typeface="Roboto"/>
                <a:sym typeface="Roboto"/>
              </a:endParaRPr>
            </a:p>
          </p:txBody>
        </p:sp>
      </p:grpSp>
      <p:grpSp>
        <p:nvGrpSpPr>
          <p:cNvPr id="424" name="Google Shape;424;p71"/>
          <p:cNvGrpSpPr/>
          <p:nvPr/>
        </p:nvGrpSpPr>
        <p:grpSpPr>
          <a:xfrm>
            <a:off x="425028" y="3618666"/>
            <a:ext cx="3612212" cy="1086471"/>
            <a:chOff x="943723" y="3783775"/>
            <a:chExt cx="2379900" cy="674450"/>
          </a:xfrm>
        </p:grpSpPr>
        <p:sp>
          <p:nvSpPr>
            <p:cNvPr id="425" name="Google Shape;425;p71"/>
            <p:cNvSpPr/>
            <p:nvPr/>
          </p:nvSpPr>
          <p:spPr>
            <a:xfrm>
              <a:off x="943723" y="3783775"/>
              <a:ext cx="2379900" cy="674400"/>
            </a:xfrm>
            <a:prstGeom prst="rect">
              <a:avLst/>
            </a:prstGeom>
            <a:solidFill>
              <a:srgbClr val="0C57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latin typeface="Roboto"/>
                <a:ea typeface="Roboto"/>
                <a:cs typeface="Roboto"/>
                <a:sym typeface="Roboto"/>
              </a:endParaRPr>
            </a:p>
          </p:txBody>
        </p:sp>
        <p:sp>
          <p:nvSpPr>
            <p:cNvPr id="426" name="Google Shape;426;p71"/>
            <p:cNvSpPr/>
            <p:nvPr/>
          </p:nvSpPr>
          <p:spPr>
            <a:xfrm>
              <a:off x="1632122" y="3783788"/>
              <a:ext cx="674400" cy="674400"/>
            </a:xfrm>
            <a:prstGeom prst="rtTriangle">
              <a:avLst/>
            </a:prstGeom>
            <a:solidFill>
              <a:srgbClr val="0E63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latin typeface="Roboto"/>
                <a:ea typeface="Roboto"/>
                <a:cs typeface="Roboto"/>
                <a:sym typeface="Roboto"/>
              </a:endParaRPr>
            </a:p>
          </p:txBody>
        </p:sp>
        <p:sp>
          <p:nvSpPr>
            <p:cNvPr id="427" name="Google Shape;427;p71"/>
            <p:cNvSpPr/>
            <p:nvPr/>
          </p:nvSpPr>
          <p:spPr>
            <a:xfrm>
              <a:off x="943723" y="3783788"/>
              <a:ext cx="687600" cy="674400"/>
            </a:xfrm>
            <a:prstGeom prst="rtTriangle">
              <a:avLst/>
            </a:prstGeom>
            <a:solidFill>
              <a:srgbClr val="307A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latin typeface="Roboto"/>
                <a:ea typeface="Roboto"/>
                <a:cs typeface="Roboto"/>
                <a:sym typeface="Roboto"/>
              </a:endParaRPr>
            </a:p>
          </p:txBody>
        </p:sp>
        <p:sp>
          <p:nvSpPr>
            <p:cNvPr id="428" name="Google Shape;428;p71"/>
            <p:cNvSpPr/>
            <p:nvPr/>
          </p:nvSpPr>
          <p:spPr>
            <a:xfrm>
              <a:off x="1210848" y="3783832"/>
              <a:ext cx="425700" cy="409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1500">
                  <a:solidFill>
                    <a:srgbClr val="FFFFFF"/>
                  </a:solidFill>
                  <a:latin typeface="Roboto"/>
                  <a:ea typeface="Roboto"/>
                  <a:cs typeface="Roboto"/>
                  <a:sym typeface="Roboto"/>
                </a:rPr>
                <a:t>2</a:t>
              </a:r>
              <a:endParaRPr sz="1500">
                <a:solidFill>
                  <a:srgbClr val="FFFFFF"/>
                </a:solidFill>
                <a:latin typeface="Roboto"/>
                <a:ea typeface="Roboto"/>
                <a:cs typeface="Roboto"/>
                <a:sym typeface="Roboto"/>
              </a:endParaRPr>
            </a:p>
          </p:txBody>
        </p:sp>
        <p:sp>
          <p:nvSpPr>
            <p:cNvPr id="429" name="Google Shape;429;p71"/>
            <p:cNvSpPr/>
            <p:nvPr/>
          </p:nvSpPr>
          <p:spPr>
            <a:xfrm>
              <a:off x="1704725" y="3783825"/>
              <a:ext cx="1488600" cy="67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rgbClr val="FFFFFF"/>
                  </a:solidFill>
                  <a:latin typeface="Roboto"/>
                  <a:ea typeface="Roboto"/>
                  <a:cs typeface="Roboto"/>
                  <a:sym typeface="Roboto"/>
                </a:rPr>
                <a:t>Keeps it hidden from security solutions.</a:t>
              </a:r>
              <a:endParaRPr sz="1500">
                <a:solidFill>
                  <a:srgbClr val="FFFFFF"/>
                </a:solidFill>
                <a:latin typeface="Roboto"/>
                <a:ea typeface="Roboto"/>
                <a:cs typeface="Roboto"/>
                <a:sym typeface="Roboto"/>
              </a:endParaRPr>
            </a:p>
          </p:txBody>
        </p:sp>
      </p:grpSp>
      <p:sp>
        <p:nvSpPr>
          <p:cNvPr id="430" name="Google Shape;430;p71"/>
          <p:cNvSpPr/>
          <p:nvPr/>
        </p:nvSpPr>
        <p:spPr>
          <a:xfrm>
            <a:off x="427563" y="1987635"/>
            <a:ext cx="3613500" cy="483900"/>
          </a:xfrm>
          <a:prstGeom prst="rect">
            <a:avLst/>
          </a:prstGeom>
          <a:solidFill>
            <a:srgbClr val="0C57D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solidFill>
                  <a:schemeClr val="lt1"/>
                </a:solidFill>
                <a:latin typeface="Roboto"/>
                <a:ea typeface="Roboto"/>
                <a:cs typeface="Roboto"/>
                <a:sym typeface="Roboto"/>
              </a:rPr>
              <a:t>Pros</a:t>
            </a:r>
            <a:endParaRPr sz="1500">
              <a:solidFill>
                <a:schemeClr val="lt1"/>
              </a:solidFill>
              <a:latin typeface="Roboto"/>
              <a:ea typeface="Roboto"/>
              <a:cs typeface="Roboto"/>
              <a:sym typeface="Roboto"/>
            </a:endParaRPr>
          </a:p>
        </p:txBody>
      </p:sp>
      <p:grpSp>
        <p:nvGrpSpPr>
          <p:cNvPr id="431" name="Google Shape;431;p71"/>
          <p:cNvGrpSpPr/>
          <p:nvPr/>
        </p:nvGrpSpPr>
        <p:grpSpPr>
          <a:xfrm>
            <a:off x="5106143" y="2501828"/>
            <a:ext cx="3612212" cy="1086471"/>
            <a:chOff x="943723" y="3783775"/>
            <a:chExt cx="2379900" cy="674450"/>
          </a:xfrm>
        </p:grpSpPr>
        <p:sp>
          <p:nvSpPr>
            <p:cNvPr id="432" name="Google Shape;432;p71"/>
            <p:cNvSpPr/>
            <p:nvPr/>
          </p:nvSpPr>
          <p:spPr>
            <a:xfrm>
              <a:off x="943723" y="3783775"/>
              <a:ext cx="2379900" cy="674400"/>
            </a:xfrm>
            <a:prstGeom prst="rect">
              <a:avLst/>
            </a:prstGeom>
            <a:solidFill>
              <a:srgbClr val="0C57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latin typeface="Roboto"/>
                <a:ea typeface="Roboto"/>
                <a:cs typeface="Roboto"/>
                <a:sym typeface="Roboto"/>
              </a:endParaRPr>
            </a:p>
          </p:txBody>
        </p:sp>
        <p:sp>
          <p:nvSpPr>
            <p:cNvPr id="433" name="Google Shape;433;p71"/>
            <p:cNvSpPr/>
            <p:nvPr/>
          </p:nvSpPr>
          <p:spPr>
            <a:xfrm>
              <a:off x="1632122" y="3783788"/>
              <a:ext cx="674400" cy="674400"/>
            </a:xfrm>
            <a:prstGeom prst="rtTriangle">
              <a:avLst/>
            </a:prstGeom>
            <a:solidFill>
              <a:srgbClr val="0E63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latin typeface="Roboto"/>
                <a:ea typeface="Roboto"/>
                <a:cs typeface="Roboto"/>
                <a:sym typeface="Roboto"/>
              </a:endParaRPr>
            </a:p>
          </p:txBody>
        </p:sp>
        <p:sp>
          <p:nvSpPr>
            <p:cNvPr id="434" name="Google Shape;434;p71"/>
            <p:cNvSpPr/>
            <p:nvPr/>
          </p:nvSpPr>
          <p:spPr>
            <a:xfrm>
              <a:off x="943723" y="3783788"/>
              <a:ext cx="687600" cy="674400"/>
            </a:xfrm>
            <a:prstGeom prst="rtTriangle">
              <a:avLst/>
            </a:prstGeom>
            <a:solidFill>
              <a:srgbClr val="307A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latin typeface="Roboto"/>
                <a:ea typeface="Roboto"/>
                <a:cs typeface="Roboto"/>
                <a:sym typeface="Roboto"/>
              </a:endParaRPr>
            </a:p>
          </p:txBody>
        </p:sp>
        <p:sp>
          <p:nvSpPr>
            <p:cNvPr id="435" name="Google Shape;435;p71"/>
            <p:cNvSpPr/>
            <p:nvPr/>
          </p:nvSpPr>
          <p:spPr>
            <a:xfrm>
              <a:off x="1210848" y="3783832"/>
              <a:ext cx="425700" cy="409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1500">
                  <a:solidFill>
                    <a:srgbClr val="FFFFFF"/>
                  </a:solidFill>
                  <a:latin typeface="Roboto"/>
                  <a:ea typeface="Roboto"/>
                  <a:cs typeface="Roboto"/>
                  <a:sym typeface="Roboto"/>
                </a:rPr>
                <a:t>1</a:t>
              </a:r>
              <a:endParaRPr sz="1500">
                <a:solidFill>
                  <a:srgbClr val="FFFFFF"/>
                </a:solidFill>
                <a:latin typeface="Roboto"/>
                <a:ea typeface="Roboto"/>
                <a:cs typeface="Roboto"/>
                <a:sym typeface="Roboto"/>
              </a:endParaRPr>
            </a:p>
          </p:txBody>
        </p:sp>
        <p:sp>
          <p:nvSpPr>
            <p:cNvPr id="436" name="Google Shape;436;p71"/>
            <p:cNvSpPr/>
            <p:nvPr/>
          </p:nvSpPr>
          <p:spPr>
            <a:xfrm>
              <a:off x="1704725" y="3783825"/>
              <a:ext cx="1488600" cy="67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rgbClr val="FFFFFF"/>
                  </a:solidFill>
                  <a:latin typeface="Roboto"/>
                  <a:ea typeface="Roboto"/>
                  <a:cs typeface="Roboto"/>
                  <a:sym typeface="Roboto"/>
                </a:rPr>
                <a:t>Cannot evade heuristic and runtime analysis</a:t>
              </a:r>
              <a:endParaRPr sz="1500">
                <a:solidFill>
                  <a:srgbClr val="FFFFFF"/>
                </a:solidFill>
                <a:latin typeface="Roboto"/>
                <a:ea typeface="Roboto"/>
                <a:cs typeface="Roboto"/>
                <a:sym typeface="Roboto"/>
              </a:endParaRPr>
            </a:p>
          </p:txBody>
        </p:sp>
      </p:grpSp>
      <p:grpSp>
        <p:nvGrpSpPr>
          <p:cNvPr id="437" name="Google Shape;437;p71"/>
          <p:cNvGrpSpPr/>
          <p:nvPr/>
        </p:nvGrpSpPr>
        <p:grpSpPr>
          <a:xfrm>
            <a:off x="5102886" y="3618666"/>
            <a:ext cx="3612212" cy="1086471"/>
            <a:chOff x="943723" y="3783775"/>
            <a:chExt cx="2379900" cy="674450"/>
          </a:xfrm>
        </p:grpSpPr>
        <p:sp>
          <p:nvSpPr>
            <p:cNvPr id="438" name="Google Shape;438;p71"/>
            <p:cNvSpPr/>
            <p:nvPr/>
          </p:nvSpPr>
          <p:spPr>
            <a:xfrm>
              <a:off x="943723" y="3783775"/>
              <a:ext cx="2379900" cy="674400"/>
            </a:xfrm>
            <a:prstGeom prst="rect">
              <a:avLst/>
            </a:prstGeom>
            <a:solidFill>
              <a:srgbClr val="0C57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latin typeface="Roboto"/>
                <a:ea typeface="Roboto"/>
                <a:cs typeface="Roboto"/>
                <a:sym typeface="Roboto"/>
              </a:endParaRPr>
            </a:p>
          </p:txBody>
        </p:sp>
        <p:sp>
          <p:nvSpPr>
            <p:cNvPr id="439" name="Google Shape;439;p71"/>
            <p:cNvSpPr/>
            <p:nvPr/>
          </p:nvSpPr>
          <p:spPr>
            <a:xfrm>
              <a:off x="1632122" y="3783788"/>
              <a:ext cx="674400" cy="674400"/>
            </a:xfrm>
            <a:prstGeom prst="rtTriangle">
              <a:avLst/>
            </a:prstGeom>
            <a:solidFill>
              <a:srgbClr val="0E63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latin typeface="Roboto"/>
                <a:ea typeface="Roboto"/>
                <a:cs typeface="Roboto"/>
                <a:sym typeface="Roboto"/>
              </a:endParaRPr>
            </a:p>
          </p:txBody>
        </p:sp>
        <p:sp>
          <p:nvSpPr>
            <p:cNvPr id="440" name="Google Shape;440;p71"/>
            <p:cNvSpPr/>
            <p:nvPr/>
          </p:nvSpPr>
          <p:spPr>
            <a:xfrm>
              <a:off x="943723" y="3783788"/>
              <a:ext cx="687600" cy="674400"/>
            </a:xfrm>
            <a:prstGeom prst="rtTriangle">
              <a:avLst/>
            </a:prstGeom>
            <a:solidFill>
              <a:srgbClr val="307A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latin typeface="Roboto"/>
                <a:ea typeface="Roboto"/>
                <a:cs typeface="Roboto"/>
                <a:sym typeface="Roboto"/>
              </a:endParaRPr>
            </a:p>
          </p:txBody>
        </p:sp>
        <p:sp>
          <p:nvSpPr>
            <p:cNvPr id="441" name="Google Shape;441;p71"/>
            <p:cNvSpPr/>
            <p:nvPr/>
          </p:nvSpPr>
          <p:spPr>
            <a:xfrm>
              <a:off x="1210848" y="3783832"/>
              <a:ext cx="425700" cy="409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1500">
                  <a:solidFill>
                    <a:srgbClr val="FFFFFF"/>
                  </a:solidFill>
                  <a:latin typeface="Roboto"/>
                  <a:ea typeface="Roboto"/>
                  <a:cs typeface="Roboto"/>
                  <a:sym typeface="Roboto"/>
                </a:rPr>
                <a:t>2</a:t>
              </a:r>
              <a:endParaRPr sz="1500">
                <a:solidFill>
                  <a:srgbClr val="FFFFFF"/>
                </a:solidFill>
                <a:latin typeface="Roboto"/>
                <a:ea typeface="Roboto"/>
                <a:cs typeface="Roboto"/>
                <a:sym typeface="Roboto"/>
              </a:endParaRPr>
            </a:p>
          </p:txBody>
        </p:sp>
        <p:sp>
          <p:nvSpPr>
            <p:cNvPr id="442" name="Google Shape;442;p71"/>
            <p:cNvSpPr/>
            <p:nvPr/>
          </p:nvSpPr>
          <p:spPr>
            <a:xfrm>
              <a:off x="1704725" y="3783825"/>
              <a:ext cx="1488600" cy="67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rgbClr val="FFFFFF"/>
                  </a:solidFill>
                  <a:latin typeface="Roboto"/>
                  <a:ea typeface="Roboto"/>
                  <a:cs typeface="Roboto"/>
                  <a:sym typeface="Roboto"/>
                </a:rPr>
                <a:t>Sometimes, encryption can increase the entropy of a file, thereby making it suspicious.</a:t>
              </a:r>
              <a:endParaRPr sz="1500">
                <a:solidFill>
                  <a:srgbClr val="FFFFFF"/>
                </a:solidFill>
                <a:latin typeface="Roboto"/>
                <a:ea typeface="Roboto"/>
                <a:cs typeface="Roboto"/>
                <a:sym typeface="Roboto"/>
              </a:endParaRPr>
            </a:p>
          </p:txBody>
        </p:sp>
      </p:grpSp>
      <p:sp>
        <p:nvSpPr>
          <p:cNvPr id="443" name="Google Shape;443;p71"/>
          <p:cNvSpPr/>
          <p:nvPr/>
        </p:nvSpPr>
        <p:spPr>
          <a:xfrm>
            <a:off x="5105420" y="1987635"/>
            <a:ext cx="3613500" cy="483900"/>
          </a:xfrm>
          <a:prstGeom prst="rect">
            <a:avLst/>
          </a:prstGeom>
          <a:solidFill>
            <a:srgbClr val="0C57D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solidFill>
                  <a:schemeClr val="lt1"/>
                </a:solidFill>
                <a:latin typeface="Roboto"/>
                <a:ea typeface="Roboto"/>
                <a:cs typeface="Roboto"/>
                <a:sym typeface="Roboto"/>
              </a:rPr>
              <a:t>Cons</a:t>
            </a:r>
            <a:endParaRPr sz="1500">
              <a:solidFill>
                <a:schemeClr val="lt1"/>
              </a:solidFill>
              <a:latin typeface="Roboto"/>
              <a:ea typeface="Roboto"/>
              <a:cs typeface="Roboto"/>
              <a:sym typeface="Robo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8"/>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457200" lvl="0" marL="2286000" rtl="0" algn="l">
              <a:spcBef>
                <a:spcPts val="0"/>
              </a:spcBef>
              <a:spcAft>
                <a:spcPts val="0"/>
              </a:spcAft>
              <a:buNone/>
            </a:pPr>
            <a:r>
              <a:rPr lang="en"/>
              <a:t>Your Homelab</a:t>
            </a:r>
            <a:endParaRPr/>
          </a:p>
        </p:txBody>
      </p:sp>
      <p:sp>
        <p:nvSpPr>
          <p:cNvPr id="99" name="Google Shape;99;p18"/>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a:p>
          <a:p>
            <a:pPr indent="0" lvl="0" marL="457200" rtl="0" algn="l">
              <a:spcBef>
                <a:spcPts val="1600"/>
              </a:spcBef>
              <a:spcAft>
                <a:spcPts val="1600"/>
              </a:spcAft>
              <a:buNone/>
            </a:pPr>
            <a:r>
              <a:t/>
            </a:r>
            <a:endParaRPr/>
          </a:p>
        </p:txBody>
      </p:sp>
      <p:pic>
        <p:nvPicPr>
          <p:cNvPr id="100" name="Google Shape;100;p18"/>
          <p:cNvPicPr preferRelativeResize="0"/>
          <p:nvPr/>
        </p:nvPicPr>
        <p:blipFill>
          <a:blip r:embed="rId3">
            <a:alphaModFix/>
          </a:blip>
          <a:stretch>
            <a:fillRect/>
          </a:stretch>
        </p:blipFill>
        <p:spPr>
          <a:xfrm>
            <a:off x="1553901" y="1848200"/>
            <a:ext cx="5721601" cy="3051500"/>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sp>
        <p:nvSpPr>
          <p:cNvPr id="448" name="Google Shape;448;p72"/>
          <p:cNvSpPr txBox="1"/>
          <p:nvPr>
            <p:ph type="title"/>
          </p:nvPr>
        </p:nvSpPr>
        <p:spPr>
          <a:xfrm>
            <a:off x="339350" y="2013150"/>
            <a:ext cx="2731500" cy="953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100"/>
              <a:t>Encryption Types</a:t>
            </a:r>
            <a:endParaRPr sz="3100"/>
          </a:p>
        </p:txBody>
      </p:sp>
      <p:sp>
        <p:nvSpPr>
          <p:cNvPr id="449" name="Google Shape;449;p72"/>
          <p:cNvSpPr txBox="1"/>
          <p:nvPr/>
        </p:nvSpPr>
        <p:spPr>
          <a:xfrm>
            <a:off x="3683325" y="1885200"/>
            <a:ext cx="4391700" cy="32583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chemeClr val="lt2"/>
              </a:buClr>
              <a:buSzPts val="1800"/>
              <a:buFont typeface="Roboto"/>
              <a:buChar char="●"/>
            </a:pPr>
            <a:r>
              <a:rPr lang="en" sz="1800">
                <a:solidFill>
                  <a:schemeClr val="lt2"/>
                </a:solidFill>
                <a:latin typeface="Roboto"/>
                <a:ea typeface="Roboto"/>
                <a:cs typeface="Roboto"/>
                <a:sym typeface="Roboto"/>
              </a:rPr>
              <a:t>XOR</a:t>
            </a:r>
            <a:endParaRPr sz="1800">
              <a:solidFill>
                <a:schemeClr val="lt2"/>
              </a:solidFill>
              <a:latin typeface="Roboto"/>
              <a:ea typeface="Roboto"/>
              <a:cs typeface="Roboto"/>
              <a:sym typeface="Roboto"/>
            </a:endParaRPr>
          </a:p>
          <a:p>
            <a:pPr indent="-342900" lvl="0" marL="457200" rtl="0" algn="l">
              <a:lnSpc>
                <a:spcPct val="115000"/>
              </a:lnSpc>
              <a:spcBef>
                <a:spcPts val="0"/>
              </a:spcBef>
              <a:spcAft>
                <a:spcPts val="0"/>
              </a:spcAft>
              <a:buClr>
                <a:schemeClr val="lt2"/>
              </a:buClr>
              <a:buSzPts val="1800"/>
              <a:buFont typeface="Roboto"/>
              <a:buChar char="●"/>
            </a:pPr>
            <a:r>
              <a:rPr lang="en" sz="1800">
                <a:solidFill>
                  <a:schemeClr val="lt2"/>
                </a:solidFill>
                <a:latin typeface="Roboto"/>
                <a:ea typeface="Roboto"/>
                <a:cs typeface="Roboto"/>
                <a:sym typeface="Roboto"/>
              </a:rPr>
              <a:t>AES - Advanced Encryption Standard</a:t>
            </a:r>
            <a:endParaRPr sz="1800">
              <a:solidFill>
                <a:schemeClr val="lt2"/>
              </a:solidFill>
              <a:latin typeface="Roboto"/>
              <a:ea typeface="Roboto"/>
              <a:cs typeface="Roboto"/>
              <a:sym typeface="Roboto"/>
            </a:endParaRPr>
          </a:p>
          <a:p>
            <a:pPr indent="-342900" lvl="0" marL="457200" rtl="0" algn="l">
              <a:lnSpc>
                <a:spcPct val="115000"/>
              </a:lnSpc>
              <a:spcBef>
                <a:spcPts val="0"/>
              </a:spcBef>
              <a:spcAft>
                <a:spcPts val="0"/>
              </a:spcAft>
              <a:buClr>
                <a:schemeClr val="lt2"/>
              </a:buClr>
              <a:buSzPts val="1800"/>
              <a:buFont typeface="Roboto"/>
              <a:buChar char="●"/>
            </a:pPr>
            <a:r>
              <a:rPr lang="en" sz="1800">
                <a:solidFill>
                  <a:schemeClr val="lt2"/>
                </a:solidFill>
                <a:latin typeface="Roboto"/>
                <a:ea typeface="Roboto"/>
                <a:cs typeface="Roboto"/>
                <a:sym typeface="Roboto"/>
              </a:rPr>
              <a:t>RC4 - Rivest Cipher </a:t>
            </a:r>
            <a:endParaRPr sz="1800">
              <a:solidFill>
                <a:schemeClr val="lt2"/>
              </a:solidFill>
              <a:latin typeface="Roboto"/>
              <a:ea typeface="Roboto"/>
              <a:cs typeface="Roboto"/>
              <a:sym typeface="Roboto"/>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 name="Shape 453"/>
        <p:cNvGrpSpPr/>
        <p:nvPr/>
      </p:nvGrpSpPr>
      <p:grpSpPr>
        <a:xfrm>
          <a:off x="0" y="0"/>
          <a:ext cx="0" cy="0"/>
          <a:chOff x="0" y="0"/>
          <a:chExt cx="0" cy="0"/>
        </a:xfrm>
      </p:grpSpPr>
      <p:sp>
        <p:nvSpPr>
          <p:cNvPr id="454" name="Google Shape;454;p73"/>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Payload Encryption - XOR</a:t>
            </a:r>
            <a:endParaRPr/>
          </a:p>
        </p:txBody>
      </p:sp>
      <p:sp>
        <p:nvSpPr>
          <p:cNvPr id="455" name="Google Shape;455;p73"/>
          <p:cNvSpPr txBox="1"/>
          <p:nvPr>
            <p:ph idx="1" type="body"/>
          </p:nvPr>
        </p:nvSpPr>
        <p:spPr>
          <a:xfrm>
            <a:off x="471900" y="1919075"/>
            <a:ext cx="5555400" cy="2710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Simple to use and implement.</a:t>
            </a:r>
            <a:endParaRPr/>
          </a:p>
          <a:p>
            <a:pPr indent="-342900" lvl="0" marL="457200" rtl="0" algn="l">
              <a:spcBef>
                <a:spcPts val="0"/>
              </a:spcBef>
              <a:spcAft>
                <a:spcPts val="0"/>
              </a:spcAft>
              <a:buSzPts val="1800"/>
              <a:buChar char="●"/>
            </a:pPr>
            <a:r>
              <a:rPr lang="en"/>
              <a:t>Faster than AES and RC4</a:t>
            </a:r>
            <a:endParaRPr/>
          </a:p>
          <a:p>
            <a:pPr indent="-342900" lvl="0" marL="457200" rtl="0" algn="l">
              <a:spcBef>
                <a:spcPts val="0"/>
              </a:spcBef>
              <a:spcAft>
                <a:spcPts val="0"/>
              </a:spcAft>
              <a:buSzPts val="1800"/>
              <a:buChar char="●"/>
            </a:pPr>
            <a:r>
              <a:rPr lang="en"/>
              <a:t>Bi-directional algorithm </a:t>
            </a:r>
            <a:endParaRPr/>
          </a:p>
          <a:p>
            <a:pPr indent="-342900" lvl="0" marL="457200" rtl="0" algn="l">
              <a:spcBef>
                <a:spcPts val="0"/>
              </a:spcBef>
              <a:spcAft>
                <a:spcPts val="0"/>
              </a:spcAft>
              <a:buSzPts val="1800"/>
              <a:buChar char="●"/>
            </a:pPr>
            <a:r>
              <a:rPr lang="en"/>
              <a:t>Only advised for small tasks such as obscuring strings . </a:t>
            </a:r>
            <a:endParaRPr/>
          </a:p>
          <a:p>
            <a:pPr indent="-342900" lvl="0" marL="457200" rtl="0" algn="l">
              <a:spcBef>
                <a:spcPts val="0"/>
              </a:spcBef>
              <a:spcAft>
                <a:spcPts val="0"/>
              </a:spcAft>
              <a:buSzPts val="1800"/>
              <a:buChar char="●"/>
            </a:pPr>
            <a:r>
              <a:rPr lang="en"/>
              <a:t>For larger payloads, AES is preferred.</a:t>
            </a:r>
            <a:endParaRPr/>
          </a:p>
        </p:txBody>
      </p:sp>
      <p:pic>
        <p:nvPicPr>
          <p:cNvPr id="456" name="Google Shape;456;p73"/>
          <p:cNvPicPr preferRelativeResize="0"/>
          <p:nvPr/>
        </p:nvPicPr>
        <p:blipFill rotWithShape="1">
          <a:blip r:embed="rId3">
            <a:alphaModFix/>
          </a:blip>
          <a:srcRect b="0" l="0" r="0" t="0"/>
          <a:stretch/>
        </p:blipFill>
        <p:spPr>
          <a:xfrm>
            <a:off x="5882100" y="2186800"/>
            <a:ext cx="2811900" cy="2174750"/>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pic>
        <p:nvPicPr>
          <p:cNvPr id="461" name="Google Shape;461;p74"/>
          <p:cNvPicPr preferRelativeResize="0"/>
          <p:nvPr/>
        </p:nvPicPr>
        <p:blipFill>
          <a:blip r:embed="rId3">
            <a:alphaModFix/>
          </a:blip>
          <a:stretch>
            <a:fillRect/>
          </a:stretch>
        </p:blipFill>
        <p:spPr>
          <a:xfrm>
            <a:off x="381000" y="1162050"/>
            <a:ext cx="8382000" cy="2819400"/>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 name="Shape 465"/>
        <p:cNvGrpSpPr/>
        <p:nvPr/>
      </p:nvGrpSpPr>
      <p:grpSpPr>
        <a:xfrm>
          <a:off x="0" y="0"/>
          <a:ext cx="0" cy="0"/>
          <a:chOff x="0" y="0"/>
          <a:chExt cx="0" cy="0"/>
        </a:xfrm>
      </p:grpSpPr>
      <p:sp>
        <p:nvSpPr>
          <p:cNvPr id="466" name="Google Shape;466;p75"/>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Payload Encryption - RC4</a:t>
            </a:r>
            <a:endParaRPr/>
          </a:p>
        </p:txBody>
      </p:sp>
      <p:sp>
        <p:nvSpPr>
          <p:cNvPr id="467" name="Google Shape;467;p75"/>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Stream cipher and a bi-directional algorithm</a:t>
            </a:r>
            <a:endParaRPr/>
          </a:p>
          <a:p>
            <a:pPr indent="-342900" lvl="0" marL="457200" rtl="0" algn="l">
              <a:spcBef>
                <a:spcPts val="0"/>
              </a:spcBef>
              <a:spcAft>
                <a:spcPts val="0"/>
              </a:spcAft>
              <a:buSzPts val="1800"/>
              <a:buChar char="●"/>
            </a:pPr>
            <a:r>
              <a:rPr lang="en"/>
              <a:t>There are a lot of C implementations available publicly.</a:t>
            </a:r>
            <a:endParaRPr/>
          </a:p>
          <a:p>
            <a:pPr indent="-342900" lvl="0" marL="457200" rtl="0" algn="l">
              <a:spcBef>
                <a:spcPts val="0"/>
              </a:spcBef>
              <a:spcAft>
                <a:spcPts val="0"/>
              </a:spcAft>
              <a:buSzPts val="1800"/>
              <a:buChar char="●"/>
            </a:pPr>
            <a:r>
              <a:rPr lang="en"/>
              <a:t>One of the methods covered in this topic used the functions rc4Init and rc4Cipher to initialize rc4Context.</a:t>
            </a:r>
            <a:endParaRPr/>
          </a:p>
          <a:p>
            <a:pPr indent="-342900" lvl="0" marL="457200" rtl="0" algn="l">
              <a:spcBef>
                <a:spcPts val="0"/>
              </a:spcBef>
              <a:spcAft>
                <a:spcPts val="0"/>
              </a:spcAft>
              <a:buSzPts val="1800"/>
              <a:buChar char="●"/>
            </a:pPr>
            <a:r>
              <a:rPr lang="en"/>
              <a:t>The functions rc4Init and rc4Cipher are used both for encryption and decryption</a:t>
            </a:r>
            <a:endParaRPr/>
          </a:p>
          <a:p>
            <a:pPr indent="0" lvl="0" marL="457200" rtl="0" algn="l">
              <a:spcBef>
                <a:spcPts val="1600"/>
              </a:spcBef>
              <a:spcAft>
                <a:spcPts val="1600"/>
              </a:spcAft>
              <a:buNone/>
            </a:pPr>
            <a:r>
              <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pic>
        <p:nvPicPr>
          <p:cNvPr id="472" name="Google Shape;472;p76"/>
          <p:cNvPicPr preferRelativeResize="0"/>
          <p:nvPr/>
        </p:nvPicPr>
        <p:blipFill rotWithShape="1">
          <a:blip r:embed="rId3">
            <a:alphaModFix/>
          </a:blip>
          <a:srcRect b="0" l="4172" r="2053" t="0"/>
          <a:stretch/>
        </p:blipFill>
        <p:spPr>
          <a:xfrm>
            <a:off x="1819700" y="138150"/>
            <a:ext cx="5535625" cy="2417501"/>
          </a:xfrm>
          <a:prstGeom prst="rect">
            <a:avLst/>
          </a:prstGeom>
          <a:noFill/>
          <a:ln>
            <a:noFill/>
          </a:ln>
        </p:spPr>
      </p:pic>
      <p:pic>
        <p:nvPicPr>
          <p:cNvPr id="473" name="Google Shape;473;p76"/>
          <p:cNvPicPr preferRelativeResize="0"/>
          <p:nvPr/>
        </p:nvPicPr>
        <p:blipFill>
          <a:blip r:embed="rId4">
            <a:alphaModFix/>
          </a:blip>
          <a:stretch>
            <a:fillRect/>
          </a:stretch>
        </p:blipFill>
        <p:spPr>
          <a:xfrm>
            <a:off x="1788663" y="2762775"/>
            <a:ext cx="5566675" cy="2281200"/>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 name="Shape 477"/>
        <p:cNvGrpSpPr/>
        <p:nvPr/>
      </p:nvGrpSpPr>
      <p:grpSpPr>
        <a:xfrm>
          <a:off x="0" y="0"/>
          <a:ext cx="0" cy="0"/>
          <a:chOff x="0" y="0"/>
          <a:chExt cx="0" cy="0"/>
        </a:xfrm>
      </p:grpSpPr>
      <p:sp>
        <p:nvSpPr>
          <p:cNvPr id="478" name="Google Shape;478;p77"/>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Payload Encryption - AES</a:t>
            </a:r>
            <a:endParaRPr/>
          </a:p>
        </p:txBody>
      </p:sp>
      <p:sp>
        <p:nvSpPr>
          <p:cNvPr id="479" name="Google Shape;479;p77"/>
          <p:cNvSpPr txBox="1"/>
          <p:nvPr>
            <p:ph idx="1" type="body"/>
          </p:nvPr>
        </p:nvSpPr>
        <p:spPr>
          <a:xfrm>
            <a:off x="328200" y="1919075"/>
            <a:ext cx="8365800" cy="2710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It is a symmetric-key algorithm, i.e: the same key is used for both encryption and decryption.</a:t>
            </a:r>
            <a:endParaRPr/>
          </a:p>
          <a:p>
            <a:pPr indent="-342900" lvl="0" marL="457200" rtl="0" algn="l">
              <a:spcBef>
                <a:spcPts val="0"/>
              </a:spcBef>
              <a:spcAft>
                <a:spcPts val="0"/>
              </a:spcAft>
              <a:buSzPts val="1800"/>
              <a:buChar char="●"/>
            </a:pPr>
            <a:r>
              <a:rPr lang="en"/>
              <a:t>AES128, AES192, and AES256 that vary by the key size.</a:t>
            </a:r>
            <a:endParaRPr/>
          </a:p>
          <a:p>
            <a:pPr indent="-342900" lvl="0" marL="457200" rtl="0" algn="l">
              <a:spcBef>
                <a:spcPts val="0"/>
              </a:spcBef>
              <a:spcAft>
                <a:spcPts val="0"/>
              </a:spcAft>
              <a:buSzPts val="1800"/>
              <a:buChar char="●"/>
            </a:pPr>
            <a:r>
              <a:rPr lang="en"/>
              <a:t>Additionally, AES can use different block cipher modes of operation such as CBC and GCM</a:t>
            </a:r>
            <a:endParaRPr/>
          </a:p>
          <a:p>
            <a:pPr indent="-342900" lvl="0" marL="457200" rtl="0" algn="l">
              <a:spcBef>
                <a:spcPts val="0"/>
              </a:spcBef>
              <a:spcAft>
                <a:spcPts val="0"/>
              </a:spcAft>
              <a:buSzPts val="1800"/>
              <a:buChar char="●"/>
            </a:pPr>
            <a:r>
              <a:rPr lang="en"/>
              <a:t>Also provides additional security by using a component called as IV (initialization Vector). </a:t>
            </a:r>
            <a:endParaRPr/>
          </a:p>
          <a:p>
            <a:pPr indent="-342900" lvl="0" marL="457200" rtl="0" algn="l">
              <a:spcBef>
                <a:spcPts val="0"/>
              </a:spcBef>
              <a:spcAft>
                <a:spcPts val="0"/>
              </a:spcAft>
              <a:buSzPts val="1800"/>
              <a:buChar char="●"/>
            </a:pPr>
            <a:r>
              <a:rPr lang="en"/>
              <a:t>Can be implemented using bCrypt library or Tiny-AES library.</a:t>
            </a:r>
            <a:endParaRPr/>
          </a:p>
          <a:p>
            <a:pPr indent="0" lvl="0" marL="457200" rtl="0" algn="l">
              <a:spcBef>
                <a:spcPts val="1600"/>
              </a:spcBef>
              <a:spcAft>
                <a:spcPts val="1600"/>
              </a:spcAft>
              <a:buNone/>
            </a:pPr>
            <a:r>
              <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 name="Shape 483"/>
        <p:cNvGrpSpPr/>
        <p:nvPr/>
      </p:nvGrpSpPr>
      <p:grpSpPr>
        <a:xfrm>
          <a:off x="0" y="0"/>
          <a:ext cx="0" cy="0"/>
          <a:chOff x="0" y="0"/>
          <a:chExt cx="0" cy="0"/>
        </a:xfrm>
      </p:grpSpPr>
      <p:sp>
        <p:nvSpPr>
          <p:cNvPr id="484" name="Google Shape;484;p78"/>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Evading Microsoft Defender Static Analysis </a:t>
            </a:r>
            <a:endParaRPr/>
          </a:p>
        </p:txBody>
      </p:sp>
      <p:pic>
        <p:nvPicPr>
          <p:cNvPr id="485" name="Google Shape;485;p78"/>
          <p:cNvPicPr preferRelativeResize="0"/>
          <p:nvPr/>
        </p:nvPicPr>
        <p:blipFill>
          <a:blip r:embed="rId3">
            <a:alphaModFix/>
          </a:blip>
          <a:stretch>
            <a:fillRect/>
          </a:stretch>
        </p:blipFill>
        <p:spPr>
          <a:xfrm>
            <a:off x="1131990" y="1506425"/>
            <a:ext cx="7184611" cy="3637075"/>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 name="Shape 489"/>
        <p:cNvGrpSpPr/>
        <p:nvPr/>
      </p:nvGrpSpPr>
      <p:grpSpPr>
        <a:xfrm>
          <a:off x="0" y="0"/>
          <a:ext cx="0" cy="0"/>
          <a:chOff x="0" y="0"/>
          <a:chExt cx="0" cy="0"/>
        </a:xfrm>
      </p:grpSpPr>
      <p:sp>
        <p:nvSpPr>
          <p:cNvPr id="490" name="Google Shape;490;p79"/>
          <p:cNvSpPr txBox="1"/>
          <p:nvPr>
            <p:ph idx="1" type="body"/>
          </p:nvPr>
        </p:nvSpPr>
        <p:spPr>
          <a:xfrm>
            <a:off x="57150" y="4696825"/>
            <a:ext cx="8382000" cy="44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XOR Encryption</a:t>
            </a:r>
            <a:endParaRPr/>
          </a:p>
        </p:txBody>
      </p:sp>
      <p:pic>
        <p:nvPicPr>
          <p:cNvPr id="491" name="Google Shape;491;p79"/>
          <p:cNvPicPr preferRelativeResize="0"/>
          <p:nvPr/>
        </p:nvPicPr>
        <p:blipFill>
          <a:blip r:embed="rId3">
            <a:alphaModFix/>
          </a:blip>
          <a:stretch>
            <a:fillRect/>
          </a:stretch>
        </p:blipFill>
        <p:spPr>
          <a:xfrm>
            <a:off x="744088" y="166625"/>
            <a:ext cx="7655824" cy="4392025"/>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 name="Shape 495"/>
        <p:cNvGrpSpPr/>
        <p:nvPr/>
      </p:nvGrpSpPr>
      <p:grpSpPr>
        <a:xfrm>
          <a:off x="0" y="0"/>
          <a:ext cx="0" cy="0"/>
          <a:chOff x="0" y="0"/>
          <a:chExt cx="0" cy="0"/>
        </a:xfrm>
      </p:grpSpPr>
      <p:sp>
        <p:nvSpPr>
          <p:cNvPr id="496" name="Google Shape;496;p80"/>
          <p:cNvSpPr txBox="1"/>
          <p:nvPr>
            <p:ph idx="1" type="body"/>
          </p:nvPr>
        </p:nvSpPr>
        <p:spPr>
          <a:xfrm>
            <a:off x="57150" y="4696825"/>
            <a:ext cx="8382000" cy="44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AES Encryption</a:t>
            </a:r>
            <a:endParaRPr/>
          </a:p>
        </p:txBody>
      </p:sp>
      <p:pic>
        <p:nvPicPr>
          <p:cNvPr id="497" name="Google Shape;497;p80"/>
          <p:cNvPicPr preferRelativeResize="0"/>
          <p:nvPr/>
        </p:nvPicPr>
        <p:blipFill>
          <a:blip r:embed="rId3">
            <a:alphaModFix/>
          </a:blip>
          <a:stretch>
            <a:fillRect/>
          </a:stretch>
        </p:blipFill>
        <p:spPr>
          <a:xfrm>
            <a:off x="281388" y="166625"/>
            <a:ext cx="8581221" cy="4392025"/>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1" name="Shape 501"/>
        <p:cNvGrpSpPr/>
        <p:nvPr/>
      </p:nvGrpSpPr>
      <p:grpSpPr>
        <a:xfrm>
          <a:off x="0" y="0"/>
          <a:ext cx="0" cy="0"/>
          <a:chOff x="0" y="0"/>
          <a:chExt cx="0" cy="0"/>
        </a:xfrm>
      </p:grpSpPr>
      <p:sp>
        <p:nvSpPr>
          <p:cNvPr id="502" name="Google Shape;502;p81"/>
          <p:cNvSpPr txBox="1"/>
          <p:nvPr>
            <p:ph idx="1" type="body"/>
          </p:nvPr>
        </p:nvSpPr>
        <p:spPr>
          <a:xfrm>
            <a:off x="57150" y="4696825"/>
            <a:ext cx="8382000" cy="44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RC4 Encryption</a:t>
            </a:r>
            <a:endParaRPr/>
          </a:p>
        </p:txBody>
      </p:sp>
      <p:pic>
        <p:nvPicPr>
          <p:cNvPr id="503" name="Google Shape;503;p81"/>
          <p:cNvPicPr preferRelativeResize="0"/>
          <p:nvPr/>
        </p:nvPicPr>
        <p:blipFill>
          <a:blip r:embed="rId3">
            <a:alphaModFix/>
          </a:blip>
          <a:stretch>
            <a:fillRect/>
          </a:stretch>
        </p:blipFill>
        <p:spPr>
          <a:xfrm>
            <a:off x="566088" y="152400"/>
            <a:ext cx="8011824" cy="439202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19"/>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What is Malware &amp; Why to Analyze It?</a:t>
            </a:r>
            <a:endParaRPr/>
          </a:p>
        </p:txBody>
      </p:sp>
      <p:sp>
        <p:nvSpPr>
          <p:cNvPr id="106" name="Google Shape;106;p19"/>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Malware is software designed to cause harm to users, computers, or networks.</a:t>
            </a:r>
            <a:endParaRPr/>
          </a:p>
          <a:p>
            <a:pPr indent="-342900" lvl="0" marL="457200" rtl="0" algn="l">
              <a:spcBef>
                <a:spcPts val="0"/>
              </a:spcBef>
              <a:spcAft>
                <a:spcPts val="0"/>
              </a:spcAft>
              <a:buSzPts val="1800"/>
              <a:buChar char="●"/>
            </a:pPr>
            <a:r>
              <a:rPr lang="en"/>
              <a:t>Malware is responsible for numerous cybersecurity incidents, requiring thorough analysis for detection and response.</a:t>
            </a:r>
            <a:endParaRPr/>
          </a:p>
          <a:p>
            <a:pPr indent="-342900" lvl="0" marL="457200" rtl="0" algn="l">
              <a:spcBef>
                <a:spcPts val="0"/>
              </a:spcBef>
              <a:spcAft>
                <a:spcPts val="0"/>
              </a:spcAft>
              <a:buSzPts val="1800"/>
              <a:buChar char="●"/>
            </a:pPr>
            <a:r>
              <a:rPr b="1" lang="en"/>
              <a:t>Purpose of Analysis</a:t>
            </a:r>
            <a:r>
              <a:rPr lang="en"/>
              <a:t>: To detect, understand, and contain malware, preventing future attacks and strengthening defenses.</a:t>
            </a:r>
            <a:endParaRPr/>
          </a:p>
          <a:p>
            <a:pPr indent="-342900" lvl="0" marL="457200" rtl="0" algn="l">
              <a:spcBef>
                <a:spcPts val="0"/>
              </a:spcBef>
              <a:spcAft>
                <a:spcPts val="0"/>
              </a:spcAft>
              <a:buSzPts val="1800"/>
              <a:buChar char="●"/>
            </a:pPr>
            <a:r>
              <a:rPr b="1" lang="en"/>
              <a:t>Methods of Analysis</a:t>
            </a:r>
            <a:r>
              <a:rPr lang="en"/>
              <a:t>: Static and Dynamic analysis, each with its unique benefits and limitations.</a:t>
            </a:r>
            <a:endParaRPr/>
          </a:p>
        </p:txBody>
      </p:sp>
      <p:pic>
        <p:nvPicPr>
          <p:cNvPr id="107" name="Google Shape;107;p19"/>
          <p:cNvPicPr preferRelativeResize="0"/>
          <p:nvPr/>
        </p:nvPicPr>
        <p:blipFill>
          <a:blip r:embed="rId3">
            <a:alphaModFix/>
          </a:blip>
          <a:stretch>
            <a:fillRect/>
          </a:stretch>
        </p:blipFill>
        <p:spPr>
          <a:xfrm>
            <a:off x="7416875" y="547425"/>
            <a:ext cx="1727124" cy="1150300"/>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 name="Shape 507"/>
        <p:cNvGrpSpPr/>
        <p:nvPr/>
      </p:nvGrpSpPr>
      <p:grpSpPr>
        <a:xfrm>
          <a:off x="0" y="0"/>
          <a:ext cx="0" cy="0"/>
          <a:chOff x="0" y="0"/>
          <a:chExt cx="0" cy="0"/>
        </a:xfrm>
      </p:grpSpPr>
      <p:sp>
        <p:nvSpPr>
          <p:cNvPr id="508" name="Google Shape;508;p82"/>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The process of making a code less detectable is called obfuscation.</a:t>
            </a:r>
            <a:endParaRPr/>
          </a:p>
          <a:p>
            <a:pPr indent="-342900" lvl="0" marL="457200" rtl="0" algn="l">
              <a:spcBef>
                <a:spcPts val="0"/>
              </a:spcBef>
              <a:spcAft>
                <a:spcPts val="0"/>
              </a:spcAft>
              <a:buSzPts val="1800"/>
              <a:buChar char="●"/>
            </a:pPr>
            <a:r>
              <a:rPr lang="en"/>
              <a:t>The main goal of payload obfuscation and encryption is the same.</a:t>
            </a:r>
            <a:endParaRPr/>
          </a:p>
          <a:p>
            <a:pPr indent="-342900" lvl="0" marL="457200" rtl="0" algn="l">
              <a:spcBef>
                <a:spcPts val="0"/>
              </a:spcBef>
              <a:spcAft>
                <a:spcPts val="0"/>
              </a:spcAft>
              <a:buSzPts val="1800"/>
              <a:buChar char="●"/>
            </a:pPr>
            <a:r>
              <a:rPr lang="en"/>
              <a:t>There are a lot of different types of obfuscation, but in this presentation we cover IPv4/IPv6 obfuscation and MAC obfuscation</a:t>
            </a:r>
            <a:endParaRPr/>
          </a:p>
        </p:txBody>
      </p:sp>
      <p:sp>
        <p:nvSpPr>
          <p:cNvPr id="509" name="Google Shape;509;p82"/>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Payload Obfuscation</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3" name="Shape 513"/>
        <p:cNvGrpSpPr/>
        <p:nvPr/>
      </p:nvGrpSpPr>
      <p:grpSpPr>
        <a:xfrm>
          <a:off x="0" y="0"/>
          <a:ext cx="0" cy="0"/>
          <a:chOff x="0" y="0"/>
          <a:chExt cx="0" cy="0"/>
        </a:xfrm>
      </p:grpSpPr>
      <p:sp>
        <p:nvSpPr>
          <p:cNvPr id="514" name="Google Shape;514;p83"/>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IPV4/IPv6 Obfuscation</a:t>
            </a:r>
            <a:endParaRPr/>
          </a:p>
        </p:txBody>
      </p:sp>
      <p:sp>
        <p:nvSpPr>
          <p:cNvPr id="515" name="Google Shape;515;p83"/>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The obfuscation is done by converting the shellcode from hex to decimal in form of a IPv4 address. For IPv6, we do not require the conversion.</a:t>
            </a:r>
            <a:endParaRPr/>
          </a:p>
          <a:p>
            <a:pPr indent="-342900" lvl="0" marL="457200" rtl="0" algn="l">
              <a:spcBef>
                <a:spcPts val="0"/>
              </a:spcBef>
              <a:spcAft>
                <a:spcPts val="0"/>
              </a:spcAft>
              <a:buSzPts val="1800"/>
              <a:buChar char="●"/>
            </a:pPr>
            <a:r>
              <a:rPr lang="en"/>
              <a:t>For eg: </a:t>
            </a:r>
            <a:endParaRPr/>
          </a:p>
          <a:p>
            <a:pPr indent="0" lvl="0" marL="457200" rtl="0" algn="l">
              <a:spcBef>
                <a:spcPts val="1600"/>
              </a:spcBef>
              <a:spcAft>
                <a:spcPts val="0"/>
              </a:spcAft>
              <a:buNone/>
            </a:pPr>
            <a:r>
              <a:rPr lang="en"/>
              <a:t>Shell code: </a:t>
            </a:r>
            <a:r>
              <a:rPr b="1" lang="en"/>
              <a:t>FC 48 83 E4</a:t>
            </a:r>
            <a:r>
              <a:rPr lang="en"/>
              <a:t> F0 E8 C0 00 00 00 41 51 41 50 52 51</a:t>
            </a:r>
            <a:endParaRPr/>
          </a:p>
          <a:p>
            <a:pPr indent="0" lvl="0" marL="457200" rtl="0" algn="l">
              <a:spcBef>
                <a:spcPts val="1600"/>
              </a:spcBef>
              <a:spcAft>
                <a:spcPts val="0"/>
              </a:spcAft>
              <a:buNone/>
            </a:pPr>
            <a:r>
              <a:rPr lang="en"/>
              <a:t>IPv4: The first 4 bytes can be written as 252.72.131.228 and so on.</a:t>
            </a:r>
            <a:endParaRPr/>
          </a:p>
          <a:p>
            <a:pPr indent="0" lvl="0" marL="457200" rtl="0" algn="l">
              <a:spcBef>
                <a:spcPts val="1600"/>
              </a:spcBef>
              <a:spcAft>
                <a:spcPts val="1600"/>
              </a:spcAft>
              <a:buNone/>
            </a:pPr>
            <a:r>
              <a:rPr lang="en"/>
              <a:t>IPv6: FC48:83E4:F0E8:C000:0000:4151:4150:5251</a:t>
            </a:r>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9" name="Shape 519"/>
        <p:cNvGrpSpPr/>
        <p:nvPr/>
      </p:nvGrpSpPr>
      <p:grpSpPr>
        <a:xfrm>
          <a:off x="0" y="0"/>
          <a:ext cx="0" cy="0"/>
          <a:chOff x="0" y="0"/>
          <a:chExt cx="0" cy="0"/>
        </a:xfrm>
      </p:grpSpPr>
      <p:sp>
        <p:nvSpPr>
          <p:cNvPr id="520" name="Google Shape;520;p84"/>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MAC Obfuscation</a:t>
            </a:r>
            <a:endParaRPr/>
          </a:p>
        </p:txBody>
      </p:sp>
      <p:sp>
        <p:nvSpPr>
          <p:cNvPr id="521" name="Google Shape;521;p84"/>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This is similar to the IPv6 obfuscation. Instead of 16 bytes, it uses 6 bytes as a MAC address is of 6 bytes. </a:t>
            </a:r>
            <a:endParaRPr/>
          </a:p>
          <a:p>
            <a:pPr indent="-342900" lvl="0" marL="457200" rtl="0" algn="l">
              <a:spcBef>
                <a:spcPts val="0"/>
              </a:spcBef>
              <a:spcAft>
                <a:spcPts val="0"/>
              </a:spcAft>
              <a:buSzPts val="1800"/>
              <a:buChar char="●"/>
            </a:pPr>
            <a:r>
              <a:rPr lang="en"/>
              <a:t>A MAC address is made up of 6 bytes, therefore the shellcode should be a multiple of 6, which again can be padded if it doesn't meet that requirement.</a:t>
            </a:r>
            <a:endParaRPr/>
          </a:p>
          <a:p>
            <a:pPr indent="-342900" lvl="0" marL="457200" rtl="0" algn="l">
              <a:spcBef>
                <a:spcPts val="0"/>
              </a:spcBef>
              <a:spcAft>
                <a:spcPts val="0"/>
              </a:spcAft>
              <a:buSzPts val="1800"/>
              <a:buChar char="●"/>
            </a:pPr>
            <a:r>
              <a:rPr lang="en"/>
              <a:t>For eg: Shell Code: </a:t>
            </a:r>
            <a:r>
              <a:rPr b="1" lang="en"/>
              <a:t>FC 48 83 E4 F0 E8</a:t>
            </a:r>
            <a:r>
              <a:rPr lang="en"/>
              <a:t> C0 00 00 00 41 51 41 50 52 51</a:t>
            </a:r>
            <a:endParaRPr/>
          </a:p>
          <a:p>
            <a:pPr indent="0" lvl="0" marL="457200" rtl="0" algn="l">
              <a:spcBef>
                <a:spcPts val="1600"/>
              </a:spcBef>
              <a:spcAft>
                <a:spcPts val="0"/>
              </a:spcAft>
              <a:buNone/>
            </a:pPr>
            <a:r>
              <a:rPr lang="en"/>
              <a:t>MAC: FC:48:83:E4:F0:E8</a:t>
            </a:r>
            <a:endParaRPr/>
          </a:p>
          <a:p>
            <a:pPr indent="0" lvl="0" marL="457200" rtl="0" algn="l">
              <a:spcBef>
                <a:spcPts val="1600"/>
              </a:spcBef>
              <a:spcAft>
                <a:spcPts val="1600"/>
              </a:spcAft>
              <a:buNone/>
            </a:pPr>
            <a:r>
              <a:t/>
            </a:r>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5" name="Shape 525"/>
        <p:cNvGrpSpPr/>
        <p:nvPr/>
      </p:nvGrpSpPr>
      <p:grpSpPr>
        <a:xfrm>
          <a:off x="0" y="0"/>
          <a:ext cx="0" cy="0"/>
          <a:chOff x="0" y="0"/>
          <a:chExt cx="0" cy="0"/>
        </a:xfrm>
      </p:grpSpPr>
      <p:sp>
        <p:nvSpPr>
          <p:cNvPr id="526" name="Google Shape;526;p85"/>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Q &amp; A</a:t>
            </a:r>
            <a:endParaRPr/>
          </a:p>
        </p:txBody>
      </p:sp>
      <p:sp>
        <p:nvSpPr>
          <p:cNvPr id="527" name="Google Shape;527;p85"/>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0" lvl="0" marL="457200" rtl="0" algn="l">
              <a:spcBef>
                <a:spcPts val="0"/>
              </a:spcBef>
              <a:spcAft>
                <a:spcPts val="1600"/>
              </a:spcAft>
              <a:buNone/>
            </a:pPr>
            <a:r>
              <a:rPr lang="en"/>
              <a:t>Thank You we are open to Questions!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20"/>
          <p:cNvSpPr txBox="1"/>
          <p:nvPr>
            <p:ph type="title"/>
          </p:nvPr>
        </p:nvSpPr>
        <p:spPr>
          <a:xfrm>
            <a:off x="384750" y="629000"/>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Introduction to Windows Internals </a:t>
            </a:r>
            <a:endParaRPr/>
          </a:p>
        </p:txBody>
      </p:sp>
      <p:sp>
        <p:nvSpPr>
          <p:cNvPr id="113" name="Google Shape;113;p20"/>
          <p:cNvSpPr txBox="1"/>
          <p:nvPr>
            <p:ph idx="1" type="body"/>
          </p:nvPr>
        </p:nvSpPr>
        <p:spPr>
          <a:xfrm>
            <a:off x="320700" y="1809350"/>
            <a:ext cx="8502600" cy="31095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1800">
                <a:solidFill>
                  <a:srgbClr val="000000"/>
                </a:solidFill>
              </a:rPr>
              <a:t>Windows Internals</a:t>
            </a:r>
            <a:r>
              <a:rPr lang="en" sz="1800">
                <a:solidFill>
                  <a:srgbClr val="000000"/>
                </a:solidFill>
              </a:rPr>
              <a:t>: Refers to the underlying architecture and components that make up the Windows OS.</a:t>
            </a:r>
            <a:endParaRPr b="1" sz="1800">
              <a:solidFill>
                <a:schemeClr val="dk1"/>
              </a:solidFill>
            </a:endParaRPr>
          </a:p>
          <a:p>
            <a:pPr indent="-342900" lvl="0" marL="457200" rtl="0" algn="l">
              <a:spcBef>
                <a:spcPts val="0"/>
              </a:spcBef>
              <a:spcAft>
                <a:spcPts val="0"/>
              </a:spcAft>
              <a:buSzPts val="1800"/>
              <a:buChar char="●"/>
            </a:pPr>
            <a:r>
              <a:rPr lang="en" sz="1800"/>
              <a:t>User Mode vs. Kernel Mode</a:t>
            </a:r>
            <a:endParaRPr sz="1800"/>
          </a:p>
          <a:p>
            <a:pPr indent="-342900" lvl="0" marL="457200" rtl="0" algn="l">
              <a:spcBef>
                <a:spcPts val="0"/>
              </a:spcBef>
              <a:spcAft>
                <a:spcPts val="0"/>
              </a:spcAft>
              <a:buSzPts val="1800"/>
              <a:buChar char="●"/>
            </a:pPr>
            <a:r>
              <a:rPr lang="en" sz="1800"/>
              <a:t>Memory Management (virtual memory, paging)</a:t>
            </a:r>
            <a:endParaRPr sz="1800"/>
          </a:p>
          <a:p>
            <a:pPr indent="-342900" lvl="0" marL="457200" rtl="0" algn="l">
              <a:spcBef>
                <a:spcPts val="0"/>
              </a:spcBef>
              <a:spcAft>
                <a:spcPts val="0"/>
              </a:spcAft>
              <a:buSzPts val="1800"/>
              <a:buChar char="●"/>
            </a:pPr>
            <a:r>
              <a:rPr lang="en" sz="1800"/>
              <a:t>Process and Thread Management</a:t>
            </a:r>
            <a:endParaRPr sz="1800"/>
          </a:p>
          <a:p>
            <a:pPr indent="-342900" lvl="0" marL="457200" rtl="0" algn="l">
              <a:spcBef>
                <a:spcPts val="0"/>
              </a:spcBef>
              <a:spcAft>
                <a:spcPts val="0"/>
              </a:spcAft>
              <a:buSzPts val="1800"/>
              <a:buChar char="●"/>
            </a:pPr>
            <a:r>
              <a:rPr lang="en" sz="1800"/>
              <a:t>I/O System, File Systems (NTFS, FAT32)</a:t>
            </a:r>
            <a:endParaRPr sz="1800"/>
          </a:p>
          <a:p>
            <a:pPr indent="-342900" lvl="0" marL="457200" rtl="0" algn="l">
              <a:spcBef>
                <a:spcPts val="0"/>
              </a:spcBef>
              <a:spcAft>
                <a:spcPts val="0"/>
              </a:spcAft>
              <a:buSzPts val="1800"/>
              <a:buChar char="●"/>
            </a:pPr>
            <a:r>
              <a:rPr lang="en" sz="1800"/>
              <a:t>Registry, Security Architecture (UAC, ACLs)</a:t>
            </a:r>
            <a:endParaRPr sz="1800"/>
          </a:p>
          <a:p>
            <a:pPr indent="-342900" lvl="0" marL="457200" rtl="0" algn="l">
              <a:spcBef>
                <a:spcPts val="0"/>
              </a:spcBef>
              <a:spcAft>
                <a:spcPts val="0"/>
              </a:spcAft>
              <a:buSzPts val="1800"/>
              <a:buChar char="●"/>
            </a:pPr>
            <a:r>
              <a:rPr lang="en" sz="1800"/>
              <a:t>Networking, Windows API, Boot Process, Task Scheduler</a:t>
            </a:r>
            <a:endParaRPr sz="1800"/>
          </a:p>
          <a:p>
            <a:pPr indent="0" lvl="0" marL="0" rtl="0" algn="l">
              <a:spcBef>
                <a:spcPts val="1600"/>
              </a:spcBef>
              <a:spcAft>
                <a:spcPts val="1600"/>
              </a:spcAft>
              <a:buNone/>
            </a:pPr>
            <a:r>
              <a:t/>
            </a:r>
            <a:endParaRPr sz="16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21"/>
          <p:cNvSpPr txBox="1"/>
          <p:nvPr>
            <p:ph idx="1" type="body"/>
          </p:nvPr>
        </p:nvSpPr>
        <p:spPr>
          <a:xfrm>
            <a:off x="115300" y="1462825"/>
            <a:ext cx="8968800" cy="3720000"/>
          </a:xfrm>
          <a:prstGeom prst="rect">
            <a:avLst/>
          </a:prstGeom>
        </p:spPr>
        <p:txBody>
          <a:bodyPr anchorCtr="0" anchor="t" bIns="91425" lIns="91425" spcFirstLastPara="1" rIns="91425" wrap="square" tIns="91425">
            <a:noAutofit/>
          </a:bodyPr>
          <a:lstStyle/>
          <a:p>
            <a:pPr indent="0" lvl="0" marL="0" rtl="0" algn="l">
              <a:spcBef>
                <a:spcPts val="1500"/>
              </a:spcBef>
              <a:spcAft>
                <a:spcPts val="0"/>
              </a:spcAft>
              <a:buNone/>
            </a:pPr>
            <a:r>
              <a:rPr b="1" lang="en" sz="1200">
                <a:solidFill>
                  <a:srgbClr val="000000"/>
                </a:solidFill>
              </a:rPr>
              <a:t>Windows Architecture</a:t>
            </a:r>
            <a:r>
              <a:rPr lang="en" sz="1200">
                <a:solidFill>
                  <a:srgbClr val="000000"/>
                </a:solidFill>
              </a:rPr>
              <a:t> consists of two primary modes:</a:t>
            </a:r>
            <a:endParaRPr sz="1200">
              <a:solidFill>
                <a:srgbClr val="000000"/>
              </a:solidFill>
            </a:endParaRPr>
          </a:p>
          <a:p>
            <a:pPr indent="-304800" lvl="0" marL="457200" rtl="0" algn="l">
              <a:spcBef>
                <a:spcPts val="1500"/>
              </a:spcBef>
              <a:spcAft>
                <a:spcPts val="0"/>
              </a:spcAft>
              <a:buClr>
                <a:srgbClr val="000000"/>
              </a:buClr>
              <a:buSzPts val="1200"/>
              <a:buFont typeface="Arial"/>
              <a:buChar char="●"/>
            </a:pPr>
            <a:r>
              <a:rPr b="1" lang="en" sz="1200">
                <a:solidFill>
                  <a:srgbClr val="000000"/>
                </a:solidFill>
              </a:rPr>
              <a:t>User Mode</a:t>
            </a:r>
            <a:r>
              <a:rPr lang="en" sz="1200">
                <a:solidFill>
                  <a:srgbClr val="000000"/>
                </a:solidFill>
              </a:rPr>
              <a:t>: Where applications and user processes run, restricted from directly accessing hardware and kernel memory.</a:t>
            </a:r>
            <a:endParaRPr sz="1200">
              <a:solidFill>
                <a:srgbClr val="000000"/>
              </a:solidFill>
            </a:endParaRPr>
          </a:p>
          <a:p>
            <a:pPr indent="-304800" lvl="0" marL="457200" rtl="0" algn="l">
              <a:spcBef>
                <a:spcPts val="0"/>
              </a:spcBef>
              <a:spcAft>
                <a:spcPts val="0"/>
              </a:spcAft>
              <a:buClr>
                <a:srgbClr val="000000"/>
              </a:buClr>
              <a:buSzPts val="1200"/>
              <a:buFont typeface="Arial"/>
              <a:buChar char="●"/>
            </a:pPr>
            <a:r>
              <a:rPr b="1" lang="en" sz="1200">
                <a:solidFill>
                  <a:srgbClr val="000000"/>
                </a:solidFill>
              </a:rPr>
              <a:t>Kernel Mode</a:t>
            </a:r>
            <a:r>
              <a:rPr lang="en" sz="1200">
                <a:solidFill>
                  <a:srgbClr val="000000"/>
                </a:solidFill>
              </a:rPr>
              <a:t>: Has unrestricted access to all system resources and hardware.</a:t>
            </a:r>
            <a:endParaRPr sz="1200">
              <a:solidFill>
                <a:srgbClr val="000000"/>
              </a:solidFill>
            </a:endParaRPr>
          </a:p>
          <a:p>
            <a:pPr indent="0" lvl="0" marL="0" rtl="0" algn="l">
              <a:spcBef>
                <a:spcPts val="1500"/>
              </a:spcBef>
              <a:spcAft>
                <a:spcPts val="0"/>
              </a:spcAft>
              <a:buNone/>
            </a:pPr>
            <a:r>
              <a:rPr b="1" lang="en" sz="1200">
                <a:solidFill>
                  <a:srgbClr val="000000"/>
                </a:solidFill>
              </a:rPr>
              <a:t>Key Components:</a:t>
            </a:r>
            <a:endParaRPr b="1" sz="1200">
              <a:solidFill>
                <a:srgbClr val="000000"/>
              </a:solidFill>
            </a:endParaRPr>
          </a:p>
          <a:p>
            <a:pPr indent="-304800" lvl="0" marL="457200" rtl="0" algn="l">
              <a:spcBef>
                <a:spcPts val="1200"/>
              </a:spcBef>
              <a:spcAft>
                <a:spcPts val="0"/>
              </a:spcAft>
              <a:buSzPts val="1200"/>
              <a:buAutoNum type="arabicPeriod"/>
            </a:pPr>
            <a:r>
              <a:rPr b="1" lang="en" sz="1200">
                <a:solidFill>
                  <a:srgbClr val="000000"/>
                </a:solidFill>
              </a:rPr>
              <a:t>User Mode Components</a:t>
            </a:r>
            <a:r>
              <a:rPr lang="en" sz="1200">
                <a:solidFill>
                  <a:srgbClr val="000000"/>
                </a:solidFill>
              </a:rPr>
              <a:t>: </a:t>
            </a:r>
            <a:br>
              <a:rPr lang="en" sz="1200">
                <a:solidFill>
                  <a:srgbClr val="000000"/>
                </a:solidFill>
              </a:rPr>
            </a:br>
            <a:r>
              <a:rPr lang="en" sz="1200">
                <a:solidFill>
                  <a:srgbClr val="000000"/>
                </a:solidFill>
              </a:rPr>
              <a:t>- </a:t>
            </a:r>
            <a:r>
              <a:rPr b="1" lang="en" sz="1200">
                <a:solidFill>
                  <a:srgbClr val="000000"/>
                </a:solidFill>
              </a:rPr>
              <a:t>User Processes</a:t>
            </a:r>
            <a:r>
              <a:rPr lang="en" sz="1200">
                <a:solidFill>
                  <a:srgbClr val="000000"/>
                </a:solidFill>
              </a:rPr>
              <a:t>: Applications like Notepad, Chrome, etc., run here.</a:t>
            </a:r>
            <a:br>
              <a:rPr lang="en" sz="1200">
                <a:solidFill>
                  <a:srgbClr val="000000"/>
                </a:solidFill>
              </a:rPr>
            </a:br>
            <a:r>
              <a:rPr lang="en" sz="1200">
                <a:solidFill>
                  <a:srgbClr val="000000"/>
                </a:solidFill>
              </a:rPr>
              <a:t>- </a:t>
            </a:r>
            <a:r>
              <a:rPr b="1" lang="en" sz="1200">
                <a:solidFill>
                  <a:srgbClr val="000000"/>
                </a:solidFill>
              </a:rPr>
              <a:t>Subsystem DLLs</a:t>
            </a:r>
            <a:r>
              <a:rPr lang="en" sz="1200">
                <a:solidFill>
                  <a:srgbClr val="000000"/>
                </a:solidFill>
              </a:rPr>
              <a:t>: DLLs such as </a:t>
            </a:r>
            <a:r>
              <a:rPr lang="en" sz="1200">
                <a:solidFill>
                  <a:srgbClr val="188038"/>
                </a:solidFill>
              </a:rPr>
              <a:t>kernel32.dll</a:t>
            </a:r>
            <a:r>
              <a:rPr lang="en" sz="1200">
                <a:solidFill>
                  <a:srgbClr val="000000"/>
                </a:solidFill>
              </a:rPr>
              <a:t>, </a:t>
            </a:r>
            <a:r>
              <a:rPr lang="en" sz="1200">
                <a:solidFill>
                  <a:srgbClr val="188038"/>
                </a:solidFill>
              </a:rPr>
              <a:t>ntdll.dll</a:t>
            </a:r>
            <a:r>
              <a:rPr lang="en" sz="1200">
                <a:solidFill>
                  <a:srgbClr val="000000"/>
                </a:solidFill>
              </a:rPr>
              <a:t> provide APIs for user applications.</a:t>
            </a:r>
            <a:endParaRPr sz="1200">
              <a:solidFill>
                <a:srgbClr val="000000"/>
              </a:solidFill>
            </a:endParaRPr>
          </a:p>
          <a:p>
            <a:pPr indent="-304800" lvl="0" marL="457200" rtl="0" algn="l">
              <a:spcBef>
                <a:spcPts val="0"/>
              </a:spcBef>
              <a:spcAft>
                <a:spcPts val="0"/>
              </a:spcAft>
              <a:buClr>
                <a:srgbClr val="000000"/>
              </a:buClr>
              <a:buSzPts val="1200"/>
              <a:buFont typeface="Arial"/>
              <a:buAutoNum type="arabicPeriod"/>
            </a:pPr>
            <a:r>
              <a:rPr b="1" lang="en" sz="1200">
                <a:solidFill>
                  <a:srgbClr val="000000"/>
                </a:solidFill>
              </a:rPr>
              <a:t>Kernel Mode Components</a:t>
            </a:r>
            <a:r>
              <a:rPr lang="en" sz="1200">
                <a:solidFill>
                  <a:srgbClr val="000000"/>
                </a:solidFill>
              </a:rPr>
              <a:t>:</a:t>
            </a:r>
            <a:br>
              <a:rPr lang="en" sz="1200">
                <a:solidFill>
                  <a:srgbClr val="000000"/>
                </a:solidFill>
              </a:rPr>
            </a:br>
            <a:r>
              <a:rPr lang="en" sz="1200">
                <a:solidFill>
                  <a:srgbClr val="000000"/>
                </a:solidFill>
              </a:rPr>
              <a:t>- </a:t>
            </a:r>
            <a:r>
              <a:rPr b="1" lang="en" sz="1200">
                <a:solidFill>
                  <a:srgbClr val="000000"/>
                </a:solidFill>
              </a:rPr>
              <a:t>Executive Kernel</a:t>
            </a:r>
            <a:r>
              <a:rPr lang="en" sz="1200">
                <a:solidFill>
                  <a:srgbClr val="000000"/>
                </a:solidFill>
              </a:rPr>
              <a:t>: Manages processes, memory, I/O, and communication with hardware.</a:t>
            </a:r>
            <a:br>
              <a:rPr lang="en" sz="1200">
                <a:solidFill>
                  <a:srgbClr val="000000"/>
                </a:solidFill>
              </a:rPr>
            </a:br>
            <a:r>
              <a:rPr lang="en" sz="1200">
                <a:solidFill>
                  <a:srgbClr val="000000"/>
                </a:solidFill>
              </a:rPr>
              <a:t>- </a:t>
            </a:r>
            <a:r>
              <a:rPr b="1" lang="en" sz="1200">
                <a:solidFill>
                  <a:srgbClr val="000000"/>
                </a:solidFill>
              </a:rPr>
              <a:t>Drivers</a:t>
            </a:r>
            <a:r>
              <a:rPr lang="en" sz="1200">
                <a:solidFill>
                  <a:srgbClr val="000000"/>
                </a:solidFill>
              </a:rPr>
              <a:t>: Allow the kernel to communicate with hardware devices (e.g., network cards, storage devices).</a:t>
            </a:r>
            <a:endParaRPr sz="1200">
              <a:solidFill>
                <a:srgbClr val="000000"/>
              </a:solidFill>
            </a:endParaRPr>
          </a:p>
          <a:p>
            <a:pPr indent="0" lvl="0" marL="0" rtl="0" algn="l">
              <a:spcBef>
                <a:spcPts val="1500"/>
              </a:spcBef>
              <a:spcAft>
                <a:spcPts val="0"/>
              </a:spcAft>
              <a:buNone/>
            </a:pPr>
            <a:r>
              <a:rPr b="1" lang="en" sz="1200">
                <a:solidFill>
                  <a:srgbClr val="000000"/>
                </a:solidFill>
              </a:rPr>
              <a:t>Example: </a:t>
            </a:r>
            <a:r>
              <a:rPr lang="en" sz="1200">
                <a:solidFill>
                  <a:srgbClr val="000000"/>
                </a:solidFill>
              </a:rPr>
              <a:t>When an application like Notepad creates a file, it uses the </a:t>
            </a:r>
            <a:r>
              <a:rPr b="1" lang="en" sz="1200">
                <a:solidFill>
                  <a:srgbClr val="188038"/>
                </a:solidFill>
              </a:rPr>
              <a:t>CreateFile</a:t>
            </a:r>
            <a:r>
              <a:rPr lang="en" sz="1200">
                <a:solidFill>
                  <a:srgbClr val="000000"/>
                </a:solidFill>
              </a:rPr>
              <a:t> API function in </a:t>
            </a:r>
            <a:r>
              <a:rPr b="1" lang="en" sz="1200">
                <a:solidFill>
                  <a:srgbClr val="188038"/>
                </a:solidFill>
              </a:rPr>
              <a:t>kernel32.dll</a:t>
            </a:r>
            <a:r>
              <a:rPr lang="en" sz="1200">
                <a:solidFill>
                  <a:srgbClr val="000000"/>
                </a:solidFill>
              </a:rPr>
              <a:t>. This function is passed to </a:t>
            </a:r>
            <a:r>
              <a:rPr b="1" lang="en" sz="1200">
                <a:solidFill>
                  <a:srgbClr val="188038"/>
                </a:solidFill>
              </a:rPr>
              <a:t>ntdll.dll</a:t>
            </a:r>
            <a:r>
              <a:rPr lang="en" sz="1200">
                <a:solidFill>
                  <a:srgbClr val="000000"/>
                </a:solidFill>
              </a:rPr>
              <a:t>, which handles the syscall, passing control to the kernel to execute the file creation.</a:t>
            </a:r>
            <a:endParaRPr sz="1200">
              <a:solidFill>
                <a:srgbClr val="000000"/>
              </a:solidFill>
            </a:endParaRPr>
          </a:p>
          <a:p>
            <a:pPr indent="0" lvl="0" marL="0" rtl="0" algn="l">
              <a:spcBef>
                <a:spcPts val="200"/>
              </a:spcBef>
              <a:spcAft>
                <a:spcPts val="1600"/>
              </a:spcAft>
              <a:buNone/>
            </a:pPr>
            <a:r>
              <a:t/>
            </a:r>
            <a:endParaRPr/>
          </a:p>
        </p:txBody>
      </p:sp>
      <p:sp>
        <p:nvSpPr>
          <p:cNvPr id="119" name="Google Shape;119;p21"/>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Windows Architecture </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